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9.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0.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83" r:id="rId1"/>
    <p:sldMasterId id="2147483663" r:id="rId2"/>
    <p:sldMasterId id="2147483659" r:id="rId3"/>
    <p:sldMasterId id="2147483661" r:id="rId4"/>
    <p:sldMasterId id="2147483687" r:id="rId5"/>
    <p:sldMasterId id="2147483689" r:id="rId6"/>
    <p:sldMasterId id="2147483691" r:id="rId7"/>
    <p:sldMasterId id="2147483694" r:id="rId8"/>
    <p:sldMasterId id="2147483697" r:id="rId9"/>
    <p:sldMasterId id="2147483700" r:id="rId10"/>
    <p:sldMasterId id="2147483705" r:id="rId11"/>
  </p:sldMasterIdLst>
  <p:notesMasterIdLst>
    <p:notesMasterId r:id="rId30"/>
  </p:notesMasterIdLst>
  <p:handoutMasterIdLst>
    <p:handoutMasterId r:id="rId31"/>
  </p:handoutMasterIdLst>
  <p:sldIdLst>
    <p:sldId id="286" r:id="rId12"/>
    <p:sldId id="338" r:id="rId13"/>
    <p:sldId id="305" r:id="rId14"/>
    <p:sldId id="318" r:id="rId15"/>
    <p:sldId id="384" r:id="rId16"/>
    <p:sldId id="339" r:id="rId17"/>
    <p:sldId id="380" r:id="rId18"/>
    <p:sldId id="368" r:id="rId19"/>
    <p:sldId id="362" r:id="rId20"/>
    <p:sldId id="385" r:id="rId21"/>
    <p:sldId id="372" r:id="rId22"/>
    <p:sldId id="329" r:id="rId23"/>
    <p:sldId id="369" r:id="rId24"/>
    <p:sldId id="347" r:id="rId25"/>
    <p:sldId id="353" r:id="rId26"/>
    <p:sldId id="308" r:id="rId27"/>
    <p:sldId id="346" r:id="rId28"/>
    <p:sldId id="370" r:id="rId29"/>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ion centrale" initials="Ac"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566E"/>
    <a:srgbClr val="F28E65"/>
    <a:srgbClr val="8B97A9"/>
    <a:srgbClr val="E3C937"/>
    <a:srgbClr val="26338B"/>
    <a:srgbClr val="51BAAA"/>
    <a:srgbClr val="DA0D57"/>
    <a:srgbClr val="CC0047"/>
    <a:srgbClr val="9B008A"/>
    <a:srgbClr val="78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73" autoAdjust="0"/>
    <p:restoredTop sz="94661"/>
  </p:normalViewPr>
  <p:slideViewPr>
    <p:cSldViewPr snapToGrid="0" snapToObjects="1">
      <p:cViewPr varScale="1">
        <p:scale>
          <a:sx n="99" d="100"/>
          <a:sy n="99" d="100"/>
        </p:scale>
        <p:origin x="1123"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7D9186E-EAA7-3A42-AFD2-CC349621202A}" type="datetimeFigureOut">
              <a:rPr lang="fr-FR" smtClean="0"/>
              <a:t>22/01/2024</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2EF2D4-44B9-F34D-AC77-36ED78FDDA30}" type="datetimeFigureOut">
              <a:rPr lang="fr-FR" smtClean="0"/>
              <a:t>22/01/2024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2051191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05171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421005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a:t>Cliquez et modifiez le titre</a:t>
            </a:r>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16385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96875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607594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a:t>Cliquez et modifiez le titre</a:t>
            </a:r>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238009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6917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a:t>Cliquez et modifiez le titre</a:t>
            </a:r>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398512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22/01/2024</a:t>
            </a:fld>
            <a:endParaRPr lang="fr-FR" dirty="0"/>
          </a:p>
        </p:txBody>
      </p:sp>
      <p:sp>
        <p:nvSpPr>
          <p:cNvPr id="5" name="Espace réservé du pied de page 4"/>
          <p:cNvSpPr>
            <a:spLocks noGrp="1"/>
          </p:cNvSpPr>
          <p:nvPr>
            <p:ph type="ftr" sz="quarter" idx="11"/>
          </p:nvPr>
        </p:nvSpPr>
        <p:spPr bwMode="gray">
          <a:xfrm>
            <a:off x="720000" y="5226529"/>
            <a:ext cx="3240000" cy="12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6618000"/>
            <a:ext cx="180000" cy="24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72829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6378000"/>
            <a:ext cx="1170000" cy="480000"/>
          </a:xfrm>
          <a:prstGeom prst="rect">
            <a:avLst/>
          </a:prstGeom>
        </p:spPr>
        <p:txBody>
          <a:bodyPr/>
          <a:lstStyle>
            <a:lvl1pPr>
              <a:defRPr/>
            </a:lvl1pPr>
          </a:lstStyle>
          <a:p>
            <a:pPr algn="r"/>
            <a:fld id="{4840C8CD-47A6-46D1-834E-8B717424291A}" type="datetime1">
              <a:rPr lang="fr-FR" cap="all" smtClean="0"/>
              <a:t>22/01/2024</a:t>
            </a:fld>
            <a:endParaRPr lang="fr-FR" cap="all" dirty="0"/>
          </a:p>
        </p:txBody>
      </p:sp>
      <p:sp>
        <p:nvSpPr>
          <p:cNvPr id="8" name="Espace réservé du numéro de diapositive 7"/>
          <p:cNvSpPr>
            <a:spLocks noGrp="1"/>
          </p:cNvSpPr>
          <p:nvPr>
            <p:ph type="sldNum" sz="quarter" idx="12"/>
          </p:nvPr>
        </p:nvSpPr>
        <p:spPr bwMode="gray">
          <a:xfrm>
            <a:off x="7596336" y="6378000"/>
            <a:ext cx="1080120" cy="48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3128061"/>
            <a:ext cx="8208912" cy="27696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1184380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a:t>Cliquez et modifiez le titre</a:t>
            </a:r>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428881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4" y="1200000"/>
            <a:ext cx="8208913" cy="96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2522624"/>
            <a:ext cx="2520000" cy="33744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2524800"/>
            <a:ext cx="2520000" cy="33744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6378000"/>
            <a:ext cx="1170000" cy="480000"/>
          </a:xfrm>
          <a:prstGeom prst="rect">
            <a:avLst/>
          </a:prstGeom>
        </p:spPr>
        <p:txBody>
          <a:bodyPr/>
          <a:lstStyle/>
          <a:p>
            <a:pPr algn="r"/>
            <a:fld id="{48A1FCF9-6FFD-4635-A651-75F724D18F81}" type="datetime1">
              <a:rPr lang="fr-FR" cap="all" smtClean="0"/>
              <a:t>22/01/2024</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6378000"/>
            <a:ext cx="1080120" cy="48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37898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6378000"/>
            <a:ext cx="1170000" cy="480000"/>
          </a:xfrm>
          <a:prstGeom prst="rect">
            <a:avLst/>
          </a:prstGeom>
        </p:spPr>
        <p:txBody>
          <a:bodyPr/>
          <a:lstStyle/>
          <a:p>
            <a:pPr algn="r"/>
            <a:fld id="{80708A47-EF35-45C3-8BF0-5C29E8226EDF}" type="datetime1">
              <a:rPr lang="fr-FR" cap="all" smtClean="0"/>
              <a:t>22/01/2024</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467544" y="1220755"/>
            <a:ext cx="8208912" cy="489654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827585" y="1220755"/>
            <a:ext cx="7560840" cy="489654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7596336" y="6378000"/>
            <a:ext cx="1080120" cy="48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854888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4" y="1200000"/>
            <a:ext cx="8208913" cy="96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240000"/>
            <a:ext cx="5364456" cy="48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2448000"/>
            <a:ext cx="2520000" cy="3432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2448000"/>
            <a:ext cx="2520000" cy="3432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6378000"/>
            <a:ext cx="1170000" cy="480000"/>
          </a:xfrm>
          <a:prstGeom prst="rect">
            <a:avLst/>
          </a:prstGeom>
        </p:spPr>
        <p:txBody>
          <a:bodyPr/>
          <a:lstStyle/>
          <a:p>
            <a:pPr algn="r"/>
            <a:fld id="{74A03300-A62F-4DF5-966E-3CB9D38AC02B}" type="datetime1">
              <a:rPr lang="fr-FR" cap="all" smtClean="0"/>
              <a:t>22/01/2024</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6378000"/>
            <a:ext cx="1080120" cy="48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3737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67544" y="1200000"/>
            <a:ext cx="8208913" cy="96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467543" y="2448000"/>
            <a:ext cx="8208914" cy="3432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240000"/>
            <a:ext cx="5364456" cy="48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6378000"/>
            <a:ext cx="1170000" cy="480000"/>
          </a:xfrm>
          <a:prstGeom prst="rect">
            <a:avLst/>
          </a:prstGeom>
        </p:spPr>
        <p:txBody>
          <a:bodyPr/>
          <a:lstStyle/>
          <a:p>
            <a:pPr algn="r"/>
            <a:fld id="{6F42726C-76A3-45BB-9E3B-0F2EB6320166}" type="datetime1">
              <a:rPr lang="fr-FR" cap="all" smtClean="0"/>
              <a:t>22/01/2024</a:t>
            </a:fld>
            <a:endParaRPr lang="fr-FR" cap="all" dirty="0"/>
          </a:p>
        </p:txBody>
      </p:sp>
      <p:sp>
        <p:nvSpPr>
          <p:cNvPr id="2" name="Espace réservé du numéro de diapositive 7">
            <a:extLst>
              <a:ext uri="{FF2B5EF4-FFF2-40B4-BE49-F238E27FC236}">
                <a16:creationId xmlns:a16="http://schemas.microsoft.com/office/drawing/2014/main" id="{941CB1A8-BC18-0DA8-0320-F9B87D50D1D8}"/>
              </a:ext>
            </a:extLst>
          </p:cNvPr>
          <p:cNvSpPr>
            <a:spLocks noGrp="1"/>
          </p:cNvSpPr>
          <p:nvPr>
            <p:ph type="sldNum" sz="quarter" idx="12"/>
          </p:nvPr>
        </p:nvSpPr>
        <p:spPr bwMode="gray">
          <a:xfrm>
            <a:off x="7596336" y="6378000"/>
            <a:ext cx="1080120" cy="48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328941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22/01/2024</a:t>
            </a:fld>
            <a:endParaRPr lang="fr-FR" dirty="0"/>
          </a:p>
        </p:txBody>
      </p:sp>
      <p:sp>
        <p:nvSpPr>
          <p:cNvPr id="5" name="Espace réservé du pied de page 4"/>
          <p:cNvSpPr>
            <a:spLocks noGrp="1"/>
          </p:cNvSpPr>
          <p:nvPr>
            <p:ph type="ftr" sz="quarter" idx="11"/>
          </p:nvPr>
        </p:nvSpPr>
        <p:spPr bwMode="gray">
          <a:xfrm>
            <a:off x="720000" y="5226529"/>
            <a:ext cx="3240000" cy="12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6618000"/>
            <a:ext cx="180000" cy="24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69492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6378000"/>
            <a:ext cx="1170000" cy="480000"/>
          </a:xfrm>
          <a:prstGeom prst="rect">
            <a:avLst/>
          </a:prstGeom>
        </p:spPr>
        <p:txBody>
          <a:bodyPr/>
          <a:lstStyle/>
          <a:p>
            <a:pPr algn="r"/>
            <a:fld id="{6F42726C-76A3-45BB-9E3B-0F2EB6320166}" type="datetime1">
              <a:rPr lang="fr-FR" cap="all" smtClean="0"/>
              <a:t>22/01/2024</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7596336" y="6378000"/>
            <a:ext cx="1080120" cy="48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467544" y="1200000"/>
            <a:ext cx="8208913" cy="96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467543" y="2448000"/>
            <a:ext cx="8208914" cy="3432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3312000" y="240000"/>
            <a:ext cx="5364456" cy="48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0979625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1220755"/>
            <a:ext cx="8208912" cy="489654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1220755"/>
            <a:ext cx="7560840" cy="489654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6378000"/>
            <a:ext cx="1170000" cy="480000"/>
          </a:xfrm>
          <a:prstGeom prst="rect">
            <a:avLst/>
          </a:prstGeom>
        </p:spPr>
        <p:txBody>
          <a:bodyPr/>
          <a:lstStyle/>
          <a:p>
            <a:pPr algn="r"/>
            <a:fld id="{80708A47-EF35-45C3-8BF0-5C29E8226EDF}" type="datetime1">
              <a:rPr lang="fr-FR" cap="all" smtClean="0"/>
              <a:t>22/01/2024</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7596336" y="6378000"/>
            <a:ext cx="1080120" cy="48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4122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6378000"/>
            <a:ext cx="1170000" cy="480000"/>
          </a:xfrm>
          <a:prstGeom prst="rect">
            <a:avLst/>
          </a:prstGeom>
        </p:spPr>
        <p:txBody>
          <a:bodyPr/>
          <a:lstStyle/>
          <a:p>
            <a:pPr algn="r"/>
            <a:fld id="{74A03300-A62F-4DF5-966E-3CB9D38AC02B}" type="datetime1">
              <a:rPr lang="fr-FR" cap="all" smtClean="0"/>
              <a:t>22/01/2024</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7596336" y="6378000"/>
            <a:ext cx="1080120" cy="48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467544" y="1200000"/>
            <a:ext cx="8208913" cy="96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467543" y="2448000"/>
            <a:ext cx="2520000" cy="3432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3312000" y="2448000"/>
            <a:ext cx="2520000" cy="3432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6156456" y="2448000"/>
            <a:ext cx="2520000" cy="3432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3312000" y="240000"/>
            <a:ext cx="5364456" cy="48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4083106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22/01/2024</a:t>
            </a:fld>
            <a:endParaRPr lang="fr-FR" dirty="0"/>
          </a:p>
        </p:txBody>
      </p:sp>
      <p:sp>
        <p:nvSpPr>
          <p:cNvPr id="5" name="Espace réservé du pied de page 4"/>
          <p:cNvSpPr>
            <a:spLocks noGrp="1"/>
          </p:cNvSpPr>
          <p:nvPr>
            <p:ph type="ftr" sz="quarter" idx="11"/>
          </p:nvPr>
        </p:nvSpPr>
        <p:spPr bwMode="gray">
          <a:xfrm>
            <a:off x="720000" y="5226529"/>
            <a:ext cx="3240000" cy="12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6618000"/>
            <a:ext cx="180000" cy="24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3972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6378000"/>
            <a:ext cx="1170000" cy="480000"/>
          </a:xfrm>
          <a:prstGeom prst="rect">
            <a:avLst/>
          </a:prstGeom>
        </p:spPr>
        <p:txBody>
          <a:bodyPr/>
          <a:lstStyle/>
          <a:p>
            <a:pPr algn="r"/>
            <a:fld id="{6F42726C-76A3-45BB-9E3B-0F2EB6320166}" type="datetime1">
              <a:rPr lang="fr-FR" cap="all" smtClean="0"/>
              <a:t>22/01/2024</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7596336" y="6378000"/>
            <a:ext cx="1080120" cy="48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467544" y="1200000"/>
            <a:ext cx="8208913" cy="96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467543" y="2448000"/>
            <a:ext cx="8208914" cy="3432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3312000" y="240000"/>
            <a:ext cx="5364456" cy="48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652986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33397919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1220755"/>
            <a:ext cx="8208912" cy="489654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1220755"/>
            <a:ext cx="7560840" cy="489654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6378000"/>
            <a:ext cx="1170000" cy="480000"/>
          </a:xfrm>
          <a:prstGeom prst="rect">
            <a:avLst/>
          </a:prstGeom>
        </p:spPr>
        <p:txBody>
          <a:bodyPr/>
          <a:lstStyle/>
          <a:p>
            <a:pPr algn="r"/>
            <a:fld id="{80708A47-EF35-45C3-8BF0-5C29E8226EDF}" type="datetime1">
              <a:rPr lang="fr-FR" cap="all" smtClean="0"/>
              <a:t>22/01/2024</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7596336" y="6378000"/>
            <a:ext cx="1080120" cy="48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383836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6378000"/>
            <a:ext cx="1170000" cy="480000"/>
          </a:xfrm>
          <a:prstGeom prst="rect">
            <a:avLst/>
          </a:prstGeom>
        </p:spPr>
        <p:txBody>
          <a:bodyPr/>
          <a:lstStyle/>
          <a:p>
            <a:pPr algn="r"/>
            <a:fld id="{74A03300-A62F-4DF5-966E-3CB9D38AC02B}" type="datetime1">
              <a:rPr lang="fr-FR" cap="all" smtClean="0"/>
              <a:t>22/01/2024</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7596336" y="6378000"/>
            <a:ext cx="1080120" cy="48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467544" y="1200000"/>
            <a:ext cx="8208913" cy="96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467543" y="2448000"/>
            <a:ext cx="2520000" cy="3432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3312000" y="2448000"/>
            <a:ext cx="2520000" cy="3432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6156456" y="2448000"/>
            <a:ext cx="2520000" cy="3432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3312000" y="240000"/>
            <a:ext cx="5364456" cy="48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8306259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22/01/2024</a:t>
            </a:fld>
            <a:endParaRPr lang="fr-FR" dirty="0"/>
          </a:p>
        </p:txBody>
      </p:sp>
      <p:sp>
        <p:nvSpPr>
          <p:cNvPr id="5" name="Espace réservé du pied de page 4"/>
          <p:cNvSpPr>
            <a:spLocks noGrp="1"/>
          </p:cNvSpPr>
          <p:nvPr>
            <p:ph type="ftr" sz="quarter" idx="11"/>
          </p:nvPr>
        </p:nvSpPr>
        <p:spPr bwMode="gray">
          <a:xfrm>
            <a:off x="720000" y="5226529"/>
            <a:ext cx="3240000" cy="12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6618000"/>
            <a:ext cx="180000" cy="24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70480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6378000"/>
            <a:ext cx="1170000" cy="480000"/>
          </a:xfrm>
          <a:prstGeom prst="rect">
            <a:avLst/>
          </a:prstGeom>
        </p:spPr>
        <p:txBody>
          <a:bodyPr/>
          <a:lstStyle/>
          <a:p>
            <a:pPr algn="r"/>
            <a:fld id="{6F42726C-76A3-45BB-9E3B-0F2EB6320166}" type="datetime1">
              <a:rPr lang="fr-FR" cap="all" smtClean="0"/>
              <a:t>22/01/2024</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7596336" y="6378000"/>
            <a:ext cx="1080120" cy="48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467544" y="1200000"/>
            <a:ext cx="8208913" cy="96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467543" y="2448000"/>
            <a:ext cx="8208914" cy="3432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3312000" y="240000"/>
            <a:ext cx="5364456" cy="48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4261611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6378000"/>
            <a:ext cx="1170000" cy="480000"/>
          </a:xfrm>
          <a:prstGeom prst="rect">
            <a:avLst/>
          </a:prstGeom>
        </p:spPr>
        <p:txBody>
          <a:bodyPr/>
          <a:lstStyle/>
          <a:p>
            <a:pPr algn="r"/>
            <a:fld id="{80708A47-EF35-45C3-8BF0-5C29E8226EDF}" type="datetime1">
              <a:rPr lang="fr-FR" cap="all" smtClean="0"/>
              <a:t>22/01/2024</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7596336" y="6378000"/>
            <a:ext cx="1080120" cy="48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467544" y="1220755"/>
            <a:ext cx="8208912" cy="489654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827585" y="1220755"/>
            <a:ext cx="7560840" cy="489654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7532181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6378000"/>
            <a:ext cx="1170000" cy="480000"/>
          </a:xfrm>
          <a:prstGeom prst="rect">
            <a:avLst/>
          </a:prstGeom>
        </p:spPr>
        <p:txBody>
          <a:bodyPr/>
          <a:lstStyle/>
          <a:p>
            <a:pPr algn="r"/>
            <a:fld id="{74A03300-A62F-4DF5-966E-3CB9D38AC02B}" type="datetime1">
              <a:rPr lang="fr-FR" cap="all" smtClean="0"/>
              <a:t>22/01/2024</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7596336" y="6378000"/>
            <a:ext cx="1080120" cy="48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467544" y="1200000"/>
            <a:ext cx="8208913" cy="96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467543" y="2448000"/>
            <a:ext cx="2520000" cy="3432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3312000" y="2448000"/>
            <a:ext cx="2520000" cy="3432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6156456" y="2448000"/>
            <a:ext cx="2520000" cy="3432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3312000" y="240000"/>
            <a:ext cx="5364456" cy="48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5145545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22/01/2024</a:t>
            </a:fld>
            <a:endParaRPr lang="fr-FR" dirty="0"/>
          </a:p>
        </p:txBody>
      </p:sp>
      <p:sp>
        <p:nvSpPr>
          <p:cNvPr id="5" name="Espace réservé du pied de page 4"/>
          <p:cNvSpPr>
            <a:spLocks noGrp="1"/>
          </p:cNvSpPr>
          <p:nvPr>
            <p:ph type="ftr" sz="quarter" idx="11"/>
          </p:nvPr>
        </p:nvSpPr>
        <p:spPr bwMode="gray">
          <a:xfrm>
            <a:off x="720000" y="5226529"/>
            <a:ext cx="3240000" cy="12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6618000"/>
            <a:ext cx="180000" cy="24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446627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6378000"/>
            <a:ext cx="1170000" cy="480000"/>
          </a:xfrm>
          <a:prstGeom prst="rect">
            <a:avLst/>
          </a:prstGeom>
        </p:spPr>
        <p:txBody>
          <a:bodyPr/>
          <a:lstStyle/>
          <a:p>
            <a:pPr algn="r"/>
            <a:fld id="{6F42726C-76A3-45BB-9E3B-0F2EB6320166}" type="datetime1">
              <a:rPr lang="fr-FR" cap="all" smtClean="0"/>
              <a:t>22/01/2024</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7596336" y="6378000"/>
            <a:ext cx="1080120" cy="48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467544" y="1200000"/>
            <a:ext cx="8208913" cy="96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467543" y="2448000"/>
            <a:ext cx="8208914" cy="3432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3312000" y="240000"/>
            <a:ext cx="5364456" cy="48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621422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6378000"/>
            <a:ext cx="1170000" cy="480000"/>
          </a:xfrm>
          <a:prstGeom prst="rect">
            <a:avLst/>
          </a:prstGeom>
        </p:spPr>
        <p:txBody>
          <a:bodyPr/>
          <a:lstStyle/>
          <a:p>
            <a:pPr algn="r"/>
            <a:fld id="{80708A47-EF35-45C3-8BF0-5C29E8226EDF}" type="datetime1">
              <a:rPr lang="fr-FR" cap="all" smtClean="0"/>
              <a:t>22/01/2024</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7596336" y="6378000"/>
            <a:ext cx="1080120" cy="48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467544" y="1220755"/>
            <a:ext cx="8208912" cy="489654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827585" y="1220755"/>
            <a:ext cx="7560840" cy="489654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15995075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6378000"/>
            <a:ext cx="1170000" cy="480000"/>
          </a:xfrm>
          <a:prstGeom prst="rect">
            <a:avLst/>
          </a:prstGeom>
        </p:spPr>
        <p:txBody>
          <a:bodyPr/>
          <a:lstStyle/>
          <a:p>
            <a:pPr algn="r"/>
            <a:fld id="{74A03300-A62F-4DF5-966E-3CB9D38AC02B}" type="datetime1">
              <a:rPr lang="fr-FR" cap="all" smtClean="0"/>
              <a:t>22/01/2024</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7596336" y="6378000"/>
            <a:ext cx="1080120" cy="48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467544" y="1200000"/>
            <a:ext cx="8208913" cy="96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467543" y="2448000"/>
            <a:ext cx="2520000" cy="3432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3312000" y="2448000"/>
            <a:ext cx="2520000" cy="3432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6156456" y="2448000"/>
            <a:ext cx="2520000" cy="3432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3312000" y="240000"/>
            <a:ext cx="5364456" cy="48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404448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a:t>Cliquez et modifiez le titre</a:t>
            </a:r>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978090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200000"/>
            <a:ext cx="8424000" cy="960000"/>
          </a:xfrm>
        </p:spPr>
        <p:txBody>
          <a:body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359998" y="2448000"/>
            <a:ext cx="8424000" cy="3432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240000"/>
            <a:ext cx="5472000" cy="48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6378000"/>
            <a:ext cx="1170000" cy="480000"/>
          </a:xfrm>
          <a:prstGeom prst="rect">
            <a:avLst/>
          </a:prstGeom>
        </p:spPr>
        <p:txBody>
          <a:bodyPr/>
          <a:lstStyle/>
          <a:p>
            <a:pPr algn="r"/>
            <a:fld id="{6F42726C-76A3-45BB-9E3B-0F2EB6320166}" type="datetime1">
              <a:rPr lang="fr-FR" cap="all" smtClean="0"/>
              <a:t>22/01/2024</a:t>
            </a:fld>
            <a:endParaRPr lang="fr-FR" cap="all" dirty="0"/>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6378000"/>
            <a:ext cx="1170000" cy="48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93806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a:t>CLIQUEZ ET MODIFIEZ LE TITRE</a:t>
            </a:r>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DA0D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a:p>
        </p:txBody>
      </p:sp>
    </p:spTree>
    <p:extLst>
      <p:ext uri="{BB962C8B-B14F-4D97-AF65-F5344CB8AC3E}">
        <p14:creationId xmlns:p14="http://schemas.microsoft.com/office/powerpoint/2010/main" val="263367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a:t>Contacts :</a:t>
            </a: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p14="http://schemas.microsoft.com/office/powerpoint/2010/main" val="2270721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402432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051717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2.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image" Target="../media/image4.jpg"/><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theme" Target="../theme/theme11.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8.xml"/><Relationship Id="rId1" Type="http://schemas.openxmlformats.org/officeDocument/2006/relationships/slideLayout" Target="../slideLayouts/slideLayout13.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endParaRPr lang="fr-FR" dirty="0">
              <a:solidFill>
                <a:srgbClr val="E3C937"/>
              </a:solidFill>
            </a:endParaRPr>
          </a:p>
          <a:p>
            <a:endParaRPr lang="fr-FR" dirty="0"/>
          </a:p>
        </p:txBody>
      </p:sp>
    </p:spTree>
    <p:extLst>
      <p:ext uri="{BB962C8B-B14F-4D97-AF65-F5344CB8AC3E}">
        <p14:creationId xmlns:p14="http://schemas.microsoft.com/office/powerpoint/2010/main" val="314818278"/>
      </p:ext>
    </p:extLst>
  </p:cSld>
  <p:clrMap bg1="lt1" tx1="dk1" bg2="lt2" tx2="dk2" accent1="accent1" accent2="accent2" accent3="accent3" accent4="accent4" accent5="accent5" accent6="accent6" hlink="hlink" folHlink="folHlink"/>
  <p:sldLayoutIdLst>
    <p:sldLayoutId id="2147483684" r:id="rId1"/>
    <p:sldLayoutId id="2147483685" r:id="rId2"/>
  </p:sldLayoutIdLst>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790834152"/>
      </p:ext>
    </p:extLst>
  </p:cSld>
  <p:clrMap bg1="lt1" tx1="dk1" bg2="lt2" tx2="dk2" accent1="accent1" accent2="accent2" accent3="accent3" accent4="accent4" accent5="accent5" accent6="accent6" hlink="hlink" folHlink="folHlink"/>
  <p:sldLayoutIdLst>
    <p:sldLayoutId id="2147483701" r:id="rId1"/>
    <p:sldLayoutId id="2147483702" r:id="rId2"/>
  </p:sldLayoutIdLst>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6378000"/>
            <a:ext cx="1170000" cy="480000"/>
          </a:xfrm>
          <a:prstGeom prst="rect">
            <a:avLst/>
          </a:prstGeom>
        </p:spPr>
        <p:txBody>
          <a:bodyPr/>
          <a:lstStyle>
            <a:lvl1pPr>
              <a:defRPr sz="750"/>
            </a:lvl1pPr>
          </a:lstStyle>
          <a:p>
            <a:pPr algn="r"/>
            <a:fld id="{8A1DF097-7559-4E94-9B57-B932F2611400}" type="datetime1">
              <a:rPr lang="fr-FR" cap="all" smtClean="0"/>
              <a:t>22/01/2024</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6378000"/>
            <a:ext cx="1170000" cy="48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875746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E3C937"/>
                </a:solidFill>
              </a:rPr>
              <a:t>16/12/2018</a:t>
            </a:r>
          </a:p>
          <a:p>
            <a:endParaRPr lang="fr-FR" dirty="0"/>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86" r:id="rId2"/>
    <p:sldLayoutId id="2147483704" r:id="rId3"/>
  </p:sldLayoutIdLst>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a:t>CLIQUEZ ET MODIFIEZ </a:t>
            </a:r>
            <a:br>
              <a:rPr lang="fr-FR" dirty="0"/>
            </a:br>
            <a:r>
              <a:rPr lang="fr-FR" dirty="0"/>
              <a:t>LE TITRE</a:t>
            </a:r>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11" name="Connecteur droit 10"/>
          <p:cNvCxnSpPr/>
          <p:nvPr userDrawn="1"/>
        </p:nvCxnSpPr>
        <p:spPr>
          <a:xfrm>
            <a:off x="698885" y="5516417"/>
            <a:ext cx="6290733" cy="0"/>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userDrawn="1"/>
        </p:nvCxnSpPr>
        <p:spPr>
          <a:xfrm flipV="1">
            <a:off x="6995213" y="4489080"/>
            <a:ext cx="1519767" cy="1024465"/>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userDrawn="1"/>
        </p:nvCxnSpPr>
        <p:spPr>
          <a:xfrm flipH="1" flipV="1">
            <a:off x="698885" y="0"/>
            <a:ext cx="295" cy="5507953"/>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b="1" dirty="0">
                <a:solidFill>
                  <a:srgbClr val="DA0D57"/>
                </a:solidFill>
              </a:rPr>
              <a:t>DGESCO</a:t>
            </a:r>
            <a:br>
              <a:rPr lang="fr-FR" dirty="0">
                <a:solidFill>
                  <a:srgbClr val="00919D"/>
                </a:solidFill>
              </a:rPr>
            </a:br>
            <a:r>
              <a:rPr lang="fr-FR" dirty="0">
                <a:solidFill>
                  <a:schemeClr val="tx1">
                    <a:lumMod val="75000"/>
                    <a:lumOff val="25000"/>
                  </a:schemeClr>
                </a:solidFill>
              </a:rPr>
              <a:t>titre de la présentation</a:t>
            </a:r>
          </a:p>
          <a:p>
            <a:endParaRPr lang="fr-FR" dirty="0"/>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chemeClr val="tx1">
                    <a:lumMod val="75000"/>
                    <a:lumOff val="25000"/>
                  </a:schemeClr>
                </a:solidFill>
              </a:rPr>
              <a:t>16/12/2018</a:t>
            </a:r>
          </a:p>
          <a:p>
            <a:endParaRPr lang="fr-FR" dirty="0"/>
          </a:p>
        </p:txBody>
      </p:sp>
      <p:pic>
        <p:nvPicPr>
          <p:cNvPr id="16" name="Image 10" descr="2017_MEN_horizontal_logo.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DA0D5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E3C937"/>
                </a:solidFill>
              </a:rPr>
              <a:t>16/12/2018</a:t>
            </a:r>
          </a:p>
          <a:p>
            <a:endParaRPr lang="fr-FR" dirty="0"/>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2430950710"/>
      </p:ext>
    </p:extLst>
  </p:cSld>
  <p:clrMap bg1="lt1" tx1="dk1" bg2="lt2" tx2="dk2" accent1="accent1" accent2="accent2" accent3="accent3" accent4="accent4" accent5="accent5" accent6="accent6" hlink="hlink" folHlink="folHlink"/>
  <p:sldLayoutIdLst>
    <p:sldLayoutId id="2147483688" r:id="rId1"/>
  </p:sldLayoutIdLst>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2430950710"/>
      </p:ext>
    </p:extLst>
  </p:cSld>
  <p:clrMap bg1="lt1" tx1="dk1" bg2="lt2" tx2="dk2" accent1="accent1" accent2="accent2" accent3="accent3" accent4="accent4" accent5="accent5" accent6="accent6" hlink="hlink" folHlink="folHlink"/>
  <p:sldLayoutIdLst>
    <p:sldLayoutId id="2147483690" r:id="rId1"/>
  </p:sldLayoutIdLst>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933234090"/>
      </p:ext>
    </p:extLst>
  </p:cSld>
  <p:clrMap bg1="lt1" tx1="dk1" bg2="lt2" tx2="dk2" accent1="accent1" accent2="accent2" accent3="accent3" accent4="accent4" accent5="accent5" accent6="accent6" hlink="hlink" folHlink="folHlink"/>
  <p:sldLayoutIdLst>
    <p:sldLayoutId id="2147483692" r:id="rId1"/>
    <p:sldLayoutId id="2147483693" r:id="rId2"/>
  </p:sldLayoutIdLst>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E3C937"/>
                </a:solidFill>
              </a:rPr>
              <a:t>JJ/MM/AAAA</a:t>
            </a:r>
          </a:p>
          <a:p>
            <a:endParaRPr lang="fr-FR" dirty="0">
              <a:solidFill>
                <a:srgbClr val="FF3333">
                  <a:tint val="75000"/>
                </a:srgbClr>
              </a:solidFill>
            </a:endParaRPr>
          </a:p>
        </p:txBody>
      </p:sp>
      <p:cxnSp>
        <p:nvCxnSpPr>
          <p:cNvPr id="23" name="Connecteur droit 22"/>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8906306"/>
      </p:ext>
    </p:extLst>
  </p:cSld>
  <p:clrMap bg1="lt1" tx1="dk1" bg2="lt2" tx2="dk2" accent1="accent1" accent2="accent2" accent3="accent3" accent4="accent4" accent5="accent5" accent6="accent6" hlink="hlink" folHlink="folHlink"/>
  <p:sldLayoutIdLst>
    <p:sldLayoutId id="2147483695" r:id="rId1"/>
  </p:sldLayoutIdLst>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321924093"/>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sup_PPT_01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3"/>
            <a:ext cx="9229283" cy="6920423"/>
          </a:xfrm>
          <a:prstGeom prst="rect">
            <a:avLst/>
          </a:prstGeom>
        </p:spPr>
      </p:pic>
      <p:pic>
        <p:nvPicPr>
          <p:cNvPr id="2" name="Image 1">
            <a:extLst>
              <a:ext uri="{FF2B5EF4-FFF2-40B4-BE49-F238E27FC236}">
                <a16:creationId xmlns:a16="http://schemas.microsoft.com/office/drawing/2014/main" id="{20012A13-8B3C-F868-7185-3F9B2248BE77}"/>
              </a:ext>
            </a:extLst>
          </p:cNvPr>
          <p:cNvPicPr>
            <a:picLocks noChangeAspect="1"/>
          </p:cNvPicPr>
          <p:nvPr/>
        </p:nvPicPr>
        <p:blipFill>
          <a:blip r:embed="rId3"/>
          <a:stretch>
            <a:fillRect/>
          </a:stretch>
        </p:blipFill>
        <p:spPr>
          <a:xfrm>
            <a:off x="7437530" y="5533646"/>
            <a:ext cx="1274174" cy="548688"/>
          </a:xfrm>
          <a:prstGeom prst="rect">
            <a:avLst/>
          </a:prstGeom>
        </p:spPr>
      </p:pic>
    </p:spTree>
    <p:extLst>
      <p:ext uri="{BB962C8B-B14F-4D97-AF65-F5344CB8AC3E}">
        <p14:creationId xmlns:p14="http://schemas.microsoft.com/office/powerpoint/2010/main" val="1766602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defTabSz="914400"/>
            <a:fld id="{6F42726C-76A3-45BB-9E3B-0F2EB6320166}" type="datetime1">
              <a:rPr lang="fr-FR" cap="all">
                <a:solidFill>
                  <a:srgbClr val="000091"/>
                </a:solidFill>
                <a:latin typeface="Arial"/>
              </a:rPr>
              <a:pPr algn="r" defTabSz="914400"/>
              <a:t>22/01/2024</a:t>
            </a:fld>
            <a:endParaRPr lang="fr-FR" cap="all" dirty="0">
              <a:solidFill>
                <a:srgbClr val="000091"/>
              </a:solidFill>
              <a:latin typeface="Arial"/>
            </a:endParaRPr>
          </a:p>
        </p:txBody>
      </p:sp>
      <p:sp>
        <p:nvSpPr>
          <p:cNvPr id="3" name="Espace réservé du numéro de diapositive 2"/>
          <p:cNvSpPr>
            <a:spLocks noGrp="1"/>
          </p:cNvSpPr>
          <p:nvPr>
            <p:ph type="sldNum" sz="quarter" idx="12"/>
          </p:nvPr>
        </p:nvSpPr>
        <p:spPr/>
        <p:txBody>
          <a:bodyPr/>
          <a:lstStyle/>
          <a:p>
            <a:pPr defTabSz="914400"/>
            <a:fld id="{733122C9-A0B9-462F-8757-0847AD287B63}" type="slidenum">
              <a:rPr lang="fr-FR">
                <a:latin typeface="Arial"/>
              </a:rPr>
              <a:pPr defTabSz="914400"/>
              <a:t>10</a:t>
            </a:fld>
            <a:endParaRPr lang="fr-FR" dirty="0">
              <a:latin typeface="Arial"/>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pic>
        <p:nvPicPr>
          <p:cNvPr id="4" name="Image 3">
            <a:extLst>
              <a:ext uri="{FF2B5EF4-FFF2-40B4-BE49-F238E27FC236}">
                <a16:creationId xmlns:a16="http://schemas.microsoft.com/office/drawing/2014/main" id="{207ACBC8-9625-674D-0071-A520335F8798}"/>
              </a:ext>
            </a:extLst>
          </p:cNvPr>
          <p:cNvPicPr>
            <a:picLocks noChangeAspect="1"/>
          </p:cNvPicPr>
          <p:nvPr/>
        </p:nvPicPr>
        <p:blipFill>
          <a:blip r:embed="rId3"/>
          <a:stretch>
            <a:fillRect/>
          </a:stretch>
        </p:blipFill>
        <p:spPr>
          <a:xfrm>
            <a:off x="6827002" y="130357"/>
            <a:ext cx="1703609" cy="728620"/>
          </a:xfrm>
          <a:prstGeom prst="rect">
            <a:avLst/>
          </a:prstGeom>
        </p:spPr>
      </p:pic>
    </p:spTree>
    <p:extLst>
      <p:ext uri="{BB962C8B-B14F-4D97-AF65-F5344CB8AC3E}">
        <p14:creationId xmlns:p14="http://schemas.microsoft.com/office/powerpoint/2010/main" val="8596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defTabSz="914400"/>
            <a:fld id="{74A03300-A62F-4DF5-966E-3CB9D38AC02B}" type="datetime1">
              <a:rPr lang="fr-FR" cap="all">
                <a:solidFill>
                  <a:srgbClr val="000091"/>
                </a:solidFill>
                <a:latin typeface="Arial"/>
              </a:rPr>
              <a:pPr algn="r" defTabSz="914400"/>
              <a:t>22/01/2024</a:t>
            </a:fld>
            <a:endParaRPr lang="fr-FR" cap="all" dirty="0">
              <a:solidFill>
                <a:srgbClr val="000091"/>
              </a:solidFill>
              <a:latin typeface="Arial"/>
            </a:endParaRPr>
          </a:p>
        </p:txBody>
      </p:sp>
      <p:sp>
        <p:nvSpPr>
          <p:cNvPr id="8" name="Espace réservé du numéro de diapositive 7"/>
          <p:cNvSpPr>
            <a:spLocks noGrp="1"/>
          </p:cNvSpPr>
          <p:nvPr>
            <p:ph type="sldNum" sz="quarter" idx="12"/>
          </p:nvPr>
        </p:nvSpPr>
        <p:spPr/>
        <p:txBody>
          <a:bodyPr/>
          <a:lstStyle/>
          <a:p>
            <a:pPr defTabSz="914400"/>
            <a:fld id="{733122C9-A0B9-462F-8757-0847AD287B63}" type="slidenum">
              <a:rPr lang="fr-FR">
                <a:latin typeface="Arial"/>
              </a:rPr>
              <a:pPr defTabSz="914400"/>
              <a:t>11</a:t>
            </a:fld>
            <a:endParaRPr lang="fr-FR" dirty="0">
              <a:latin typeface="Arial"/>
            </a:endParaRP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pic>
        <p:nvPicPr>
          <p:cNvPr id="2" name="Image 1">
            <a:extLst>
              <a:ext uri="{FF2B5EF4-FFF2-40B4-BE49-F238E27FC236}">
                <a16:creationId xmlns:a16="http://schemas.microsoft.com/office/drawing/2014/main" id="{E2F9C192-40D4-B4AA-875B-09A583A096D9}"/>
              </a:ext>
            </a:extLst>
          </p:cNvPr>
          <p:cNvPicPr>
            <a:picLocks noChangeAspect="1"/>
          </p:cNvPicPr>
          <p:nvPr/>
        </p:nvPicPr>
        <p:blipFill>
          <a:blip r:embed="rId3"/>
          <a:stretch>
            <a:fillRect/>
          </a:stretch>
        </p:blipFill>
        <p:spPr>
          <a:xfrm>
            <a:off x="6426336" y="169101"/>
            <a:ext cx="1981372" cy="847417"/>
          </a:xfrm>
          <a:prstGeom prst="rect">
            <a:avLst/>
          </a:prstGeom>
        </p:spPr>
      </p:pic>
    </p:spTree>
    <p:extLst>
      <p:ext uri="{BB962C8B-B14F-4D97-AF65-F5344CB8AC3E}">
        <p14:creationId xmlns:p14="http://schemas.microsoft.com/office/powerpoint/2010/main" val="3021248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6521" y="93347"/>
            <a:ext cx="8159932" cy="1286937"/>
          </a:xfrm>
        </p:spPr>
        <p:txBody>
          <a:bodyPr/>
          <a:lstStyle/>
          <a:p>
            <a:r>
              <a:rPr lang="fr-FR" dirty="0"/>
              <a:t>Finaliser son dossier </a:t>
            </a:r>
            <a:br>
              <a:rPr lang="fr-FR" dirty="0"/>
            </a:br>
            <a:r>
              <a:rPr lang="fr-FR" dirty="0"/>
              <a:t>et confirmer ses vœux  </a:t>
            </a:r>
          </a:p>
        </p:txBody>
      </p:sp>
      <p:sp>
        <p:nvSpPr>
          <p:cNvPr id="3" name="Espace réservé du texte 2"/>
          <p:cNvSpPr>
            <a:spLocks noGrp="1"/>
          </p:cNvSpPr>
          <p:nvPr>
            <p:ph type="body" sz="quarter" idx="13"/>
          </p:nvPr>
        </p:nvSpPr>
        <p:spPr>
          <a:xfrm>
            <a:off x="487415" y="1303439"/>
            <a:ext cx="8159932" cy="4598988"/>
          </a:xfrm>
        </p:spPr>
        <p:txBody>
          <a:bodyPr>
            <a:normAutofit fontScale="40000" lnSpcReduction="20000"/>
          </a:bodyPr>
          <a:lstStyle/>
          <a:p>
            <a:pPr marL="0" indent="0">
              <a:buNone/>
              <a:defRPr/>
            </a:pPr>
            <a:r>
              <a:rPr lang="fr-FR" sz="7200" b="1" dirty="0"/>
              <a:t>Pour que les vœux saisis deviennent définitifs sur Parcoursup, les lycéens doivent obligatoirement :</a:t>
            </a:r>
          </a:p>
          <a:p>
            <a:pPr marL="0" indent="0">
              <a:buNone/>
              <a:defRPr/>
            </a:pPr>
            <a:endParaRPr lang="fr-FR" sz="5000" dirty="0"/>
          </a:p>
          <a:p>
            <a:pPr>
              <a:defRPr/>
            </a:pPr>
            <a:r>
              <a:rPr lang="fr-FR" sz="6400" b="1" dirty="0">
                <a:solidFill>
                  <a:srgbClr val="F28E65"/>
                </a:solidFill>
              </a:rPr>
              <a:t> Compléter leur dossier : </a:t>
            </a:r>
            <a:r>
              <a:rPr lang="fr-FR" sz="6400" dirty="0"/>
              <a:t>saisie du projet de formation motivé pour chaque vœu formulé, de la rubrique « préférence et autres projets » et des éventuelles pièces complémentaires demandées par certaines formations </a:t>
            </a:r>
          </a:p>
          <a:p>
            <a:pPr marL="0" indent="0">
              <a:buNone/>
              <a:defRPr/>
            </a:pPr>
            <a:endParaRPr lang="fr-FR" sz="3700" dirty="0"/>
          </a:p>
          <a:p>
            <a:pPr>
              <a:defRPr/>
            </a:pPr>
            <a:r>
              <a:rPr lang="fr-FR" sz="6400" b="1" dirty="0">
                <a:solidFill>
                  <a:srgbClr val="F28E65"/>
                </a:solidFill>
              </a:rPr>
              <a:t> Confirmer chacun de leurs vœux</a:t>
            </a:r>
          </a:p>
          <a:p>
            <a:pPr marL="0" indent="0">
              <a:buNone/>
              <a:defRPr/>
            </a:pPr>
            <a:r>
              <a:rPr lang="fr-FR" sz="3100" dirty="0"/>
              <a:t> </a:t>
            </a:r>
            <a:endParaRPr lang="fr-FR" sz="5600" dirty="0"/>
          </a:p>
          <a:p>
            <a:pPr marL="0" indent="0">
              <a:buNone/>
              <a:defRPr/>
            </a:pPr>
            <a:r>
              <a:rPr lang="fr-FR" sz="5600" dirty="0"/>
              <a:t>               </a:t>
            </a:r>
          </a:p>
        </p:txBody>
      </p:sp>
      <p:sp>
        <p:nvSpPr>
          <p:cNvPr id="5" name="Rectangle à coins arrondis 4"/>
          <p:cNvSpPr/>
          <p:nvPr/>
        </p:nvSpPr>
        <p:spPr>
          <a:xfrm>
            <a:off x="265211" y="4709526"/>
            <a:ext cx="8604000" cy="93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000" b="1" dirty="0">
                <a:solidFill>
                  <a:schemeClr val="bg1"/>
                </a:solidFill>
              </a:rPr>
              <a:t>Si un vœu n’est pas confirmé avant le 3 avril 2024 (23h59- heure de Paris), </a:t>
            </a:r>
          </a:p>
          <a:p>
            <a:pPr algn="ctr">
              <a:defRPr/>
            </a:pPr>
            <a:r>
              <a:rPr lang="fr-FR" sz="2000" b="1" dirty="0">
                <a:solidFill>
                  <a:schemeClr val="bg1"/>
                </a:solidFill>
              </a:rPr>
              <a:t>le vœu ne sera pas examiné par la formation</a:t>
            </a:r>
          </a:p>
        </p:txBody>
      </p:sp>
      <p:sp>
        <p:nvSpPr>
          <p:cNvPr id="6" name="Ellipse 5"/>
          <p:cNvSpPr/>
          <p:nvPr/>
        </p:nvSpPr>
        <p:spPr>
          <a:xfrm rot="606903">
            <a:off x="7121523" y="330398"/>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fontAlgn="auto">
              <a:spcBef>
                <a:spcPts val="0"/>
              </a:spcBef>
              <a:spcAft>
                <a:spcPts val="0"/>
              </a:spcAft>
              <a:defRPr/>
            </a:pPr>
            <a:r>
              <a:rPr lang="fr-FR" sz="1600" b="1" dirty="0"/>
              <a:t>Jusqu’au </a:t>
            </a:r>
          </a:p>
          <a:p>
            <a:pPr algn="ctr" fontAlgn="auto">
              <a:spcBef>
                <a:spcPts val="0"/>
              </a:spcBef>
              <a:spcAft>
                <a:spcPts val="0"/>
              </a:spcAft>
              <a:defRPr/>
            </a:pPr>
            <a:r>
              <a:rPr lang="fr-FR" sz="1600" b="1" dirty="0"/>
              <a:t>3 avril inclus</a:t>
            </a:r>
            <a:endParaRPr lang="fr-FR" sz="1600" b="1" dirty="0">
              <a:cs typeface="Calibri"/>
            </a:endParaRPr>
          </a:p>
        </p:txBody>
      </p:sp>
      <p:pic>
        <p:nvPicPr>
          <p:cNvPr id="7" name="Image 6" descr="Une image contenant horloge, dessin&#10;&#10;Description générée automatiquement">
            <a:extLst>
              <a:ext uri="{FF2B5EF4-FFF2-40B4-BE49-F238E27FC236}">
                <a16:creationId xmlns:a16="http://schemas.microsoft.com/office/drawing/2014/main" id="{E162DB31-11CE-46C7-A190-B54A02A97557}"/>
              </a:ext>
            </a:extLst>
          </p:cNvPr>
          <p:cNvPicPr>
            <a:picLocks noChangeAspect="1"/>
          </p:cNvPicPr>
          <p:nvPr/>
        </p:nvPicPr>
        <p:blipFill>
          <a:blip r:embed="rId2"/>
          <a:stretch>
            <a:fillRect/>
          </a:stretch>
        </p:blipFill>
        <p:spPr>
          <a:xfrm>
            <a:off x="493987" y="272393"/>
            <a:ext cx="1670584" cy="584857"/>
          </a:xfrm>
          <a:prstGeom prst="rect">
            <a:avLst/>
          </a:prstGeom>
        </p:spPr>
      </p:pic>
    </p:spTree>
    <p:extLst>
      <p:ext uri="{BB962C8B-B14F-4D97-AF65-F5344CB8AC3E}">
        <p14:creationId xmlns:p14="http://schemas.microsoft.com/office/powerpoint/2010/main" val="2823732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395536" y="2097759"/>
            <a:ext cx="3600402" cy="3744417"/>
          </a:xfrm>
        </p:spPr>
        <p:txBody>
          <a:bodyPr>
            <a:noAutofit/>
          </a:bodyPr>
          <a:lstStyle/>
          <a:p>
            <a:pPr marL="285750" indent="-285750" algn="just" defTabSz="457200">
              <a:spcBef>
                <a:spcPct val="20000"/>
              </a:spcBef>
              <a:buClr>
                <a:srgbClr val="FF0000"/>
              </a:buClr>
              <a:buSzPct val="100000"/>
              <a:buFont typeface="Courier New" panose="02070309020205020404" pitchFamily="49" charset="0"/>
              <a:buChar char="o"/>
              <a:defRPr/>
            </a:pPr>
            <a:r>
              <a:rPr lang="fr-FR" sz="1400" dirty="0">
                <a:solidFill>
                  <a:schemeClr val="bg1"/>
                </a:solidFill>
                <a:highlight>
                  <a:srgbClr val="0000FF"/>
                </a:highlight>
              </a:rPr>
              <a:t>La lettre de motivation </a:t>
            </a:r>
            <a:r>
              <a:rPr lang="fr-FR" sz="1400" b="0" dirty="0">
                <a:solidFill>
                  <a:schemeClr val="accent1"/>
                </a:solidFill>
              </a:rPr>
              <a:t> quand elle est demandée par la formation</a:t>
            </a:r>
          </a:p>
          <a:p>
            <a:pPr marL="285750" indent="-285750" algn="just" defTabSz="457200">
              <a:spcBef>
                <a:spcPct val="20000"/>
              </a:spcBef>
              <a:buClr>
                <a:srgbClr val="FF0000"/>
              </a:buClr>
              <a:buSzPct val="100000"/>
              <a:buFont typeface="Courier New" panose="02070309020205020404" pitchFamily="49" charset="0"/>
              <a:buChar char="o"/>
              <a:defRPr/>
            </a:pPr>
            <a:endParaRPr lang="fr-FR" sz="1400" b="0" dirty="0">
              <a:solidFill>
                <a:schemeClr val="accent1"/>
              </a:solidFill>
            </a:endParaRPr>
          </a:p>
          <a:p>
            <a:pPr marL="285750" indent="-285750" algn="just" defTabSz="457200">
              <a:spcBef>
                <a:spcPct val="20000"/>
              </a:spcBef>
              <a:buClr>
                <a:srgbClr val="FF0000"/>
              </a:buClr>
              <a:buSzPct val="100000"/>
              <a:buFont typeface="Courier New" panose="02070309020205020404" pitchFamily="49" charset="0"/>
              <a:buChar char="o"/>
              <a:defRPr/>
            </a:pPr>
            <a:r>
              <a:rPr lang="fr-FR" sz="1400" dirty="0">
                <a:solidFill>
                  <a:schemeClr val="bg1"/>
                </a:solidFill>
                <a:highlight>
                  <a:srgbClr val="0000FF"/>
                </a:highlight>
              </a:rPr>
              <a:t>les pièces complémentaires </a:t>
            </a:r>
            <a:r>
              <a:rPr lang="fr-FR" sz="1400" b="0" dirty="0">
                <a:solidFill>
                  <a:schemeClr val="accent1"/>
                </a:solidFill>
              </a:rPr>
              <a:t>demandées par certaines formations</a:t>
            </a:r>
          </a:p>
          <a:p>
            <a:pPr marL="285750" indent="-285750" algn="just" defTabSz="457200">
              <a:spcBef>
                <a:spcPct val="20000"/>
              </a:spcBef>
              <a:buClr>
                <a:srgbClr val="FF0000"/>
              </a:buClr>
              <a:buSzPct val="100000"/>
              <a:buFont typeface="Courier New" panose="02070309020205020404" pitchFamily="49" charset="0"/>
              <a:buChar char="o"/>
              <a:defRPr/>
            </a:pPr>
            <a:endParaRPr lang="fr-FR" sz="1400" dirty="0"/>
          </a:p>
          <a:p>
            <a:pPr marL="285750" indent="-285750" algn="just" defTabSz="457200">
              <a:spcBef>
                <a:spcPct val="20000"/>
              </a:spcBef>
              <a:buClr>
                <a:srgbClr val="FF0000"/>
              </a:buClr>
              <a:buSzPct val="100000"/>
              <a:buFont typeface="Courier New" panose="02070309020205020404" pitchFamily="49" charset="0"/>
              <a:buChar char="o"/>
              <a:defRPr/>
            </a:pPr>
            <a:r>
              <a:rPr lang="fr-FR" sz="1400" dirty="0">
                <a:solidFill>
                  <a:schemeClr val="bg1"/>
                </a:solidFill>
                <a:highlight>
                  <a:srgbClr val="0000FF"/>
                </a:highlight>
              </a:rPr>
              <a:t>la rubrique Activités et centres d’intérêt </a:t>
            </a:r>
            <a:r>
              <a:rPr lang="fr-FR" sz="1400" b="0" dirty="0">
                <a:solidFill>
                  <a:schemeClr val="accent1"/>
                </a:solidFill>
              </a:rPr>
              <a:t> une rubrique facultative pour mettre en valeur vos compétences, vos expériences et engagements</a:t>
            </a:r>
          </a:p>
          <a:p>
            <a:pPr marL="285750" indent="-285750" algn="just" defTabSz="457200">
              <a:spcBef>
                <a:spcPct val="20000"/>
              </a:spcBef>
              <a:buClr>
                <a:srgbClr val="FF0000"/>
              </a:buClr>
              <a:buSzPct val="100000"/>
              <a:buFont typeface="Courier New" panose="02070309020205020404" pitchFamily="49" charset="0"/>
              <a:buChar char="o"/>
              <a:defRPr/>
            </a:pPr>
            <a:endParaRPr lang="fr-FR" sz="1400" dirty="0">
              <a:solidFill>
                <a:srgbClr val="3D566E"/>
              </a:solidFill>
            </a:endParaRPr>
          </a:p>
          <a:p>
            <a:pPr marL="285750" indent="-285750" algn="just" defTabSz="457200">
              <a:spcBef>
                <a:spcPct val="20000"/>
              </a:spcBef>
              <a:buClr>
                <a:srgbClr val="FF0000"/>
              </a:buClr>
              <a:buSzPct val="100000"/>
              <a:buFont typeface="Courier New" panose="02070309020205020404" pitchFamily="49" charset="0"/>
              <a:buChar char="o"/>
              <a:defRPr/>
            </a:pPr>
            <a:r>
              <a:rPr lang="fr-FR" sz="1400" dirty="0">
                <a:solidFill>
                  <a:schemeClr val="bg1"/>
                </a:solidFill>
                <a:highlight>
                  <a:srgbClr val="0000FF"/>
                </a:highlight>
              </a:rPr>
              <a:t>la fiche Avenir</a:t>
            </a:r>
            <a:r>
              <a:rPr lang="fr-FR" sz="1400" b="0" dirty="0">
                <a:solidFill>
                  <a:schemeClr val="accent1"/>
                </a:solidFill>
              </a:rPr>
              <a:t> renseignée par le lycée</a:t>
            </a: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43771" y="1772816"/>
            <a:ext cx="4545128" cy="3384376"/>
          </a:xfrm>
        </p:spPr>
        <p:txBody>
          <a:bodyPr>
            <a:noAutofit/>
          </a:bodyPr>
          <a:lstStyle/>
          <a:p>
            <a:pPr defTabSz="457189">
              <a:spcBef>
                <a:spcPct val="20000"/>
              </a:spcBef>
              <a:spcAft>
                <a:spcPts val="0"/>
              </a:spcAft>
              <a:buClr>
                <a:srgbClr val="FF0000"/>
              </a:buClr>
              <a:buSzPct val="100000"/>
              <a:defRPr/>
            </a:pPr>
            <a:endParaRPr lang="fr-FR" sz="1400" b="1" dirty="0">
              <a:solidFill>
                <a:schemeClr val="bg1"/>
              </a:solidFill>
              <a:highlight>
                <a:srgbClr val="0000FF"/>
              </a:highlight>
            </a:endParaRPr>
          </a:p>
          <a:p>
            <a:pPr marL="285750" indent="-285750" defTabSz="457189">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bulletins scolaires et notes du baccalauréat : </a:t>
            </a:r>
          </a:p>
          <a:p>
            <a:pPr lvl="1" algn="just"/>
            <a:r>
              <a:rPr lang="fr-FR" sz="1400" b="1" dirty="0">
                <a:solidFill>
                  <a:schemeClr val="accent1"/>
                </a:solidFill>
              </a:rPr>
              <a:t>Année de première </a:t>
            </a:r>
            <a:r>
              <a:rPr lang="fr-FR" sz="1400" dirty="0">
                <a:solidFill>
                  <a:schemeClr val="accent1"/>
                </a:solidFill>
              </a:rPr>
              <a:t>: bulletins scolaires et les notes des épreuves anticipées de français et celles au titre du contrôle continu du baccalauréat (pour les lycéens généraux et technologiques)</a:t>
            </a:r>
          </a:p>
          <a:p>
            <a:pPr lvl="1" algn="just"/>
            <a:r>
              <a:rPr lang="fr-FR" sz="1400" b="1" dirty="0">
                <a:solidFill>
                  <a:schemeClr val="accent1"/>
                </a:solidFill>
              </a:rPr>
              <a:t>Année de terminale </a:t>
            </a:r>
            <a:r>
              <a:rPr lang="fr-FR" sz="1400" dirty="0">
                <a:solidFill>
                  <a:schemeClr val="accent1"/>
                </a:solidFill>
              </a:rPr>
              <a:t>: bulletins scolaires des 1er et 2e trimestres (ou 1</a:t>
            </a:r>
            <a:r>
              <a:rPr lang="fr-FR" sz="1400" baseline="30000" dirty="0">
                <a:solidFill>
                  <a:schemeClr val="accent1"/>
                </a:solidFill>
              </a:rPr>
              <a:t>er</a:t>
            </a:r>
            <a:r>
              <a:rPr lang="fr-FR" sz="1400" dirty="0">
                <a:solidFill>
                  <a:schemeClr val="accent1"/>
                </a:solidFill>
              </a:rPr>
              <a:t> semestre) </a:t>
            </a:r>
          </a:p>
          <a:p>
            <a:pPr marL="180000" lvl="1" indent="0" algn="just">
              <a:buNone/>
            </a:pPr>
            <a:endParaRPr lang="fr-FR" sz="1400" dirty="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rgbClr val="FFFFFF"/>
                </a:solidFill>
                <a:highlight>
                  <a:srgbClr val="0000FF"/>
                </a:highlight>
              </a:rPr>
              <a:t>Des informations sur votre parcours </a:t>
            </a:r>
            <a:r>
              <a:rPr lang="fr-FR" sz="1400" b="1">
                <a:solidFill>
                  <a:srgbClr val="FFFFFF"/>
                </a:solidFill>
                <a:highlight>
                  <a:srgbClr val="0000FF"/>
                </a:highlight>
              </a:rPr>
              <a:t>spécifique </a:t>
            </a:r>
            <a:r>
              <a:rPr lang="fr-FR" sz="1400">
                <a:solidFill>
                  <a:srgbClr val="000000"/>
                </a:solidFill>
              </a:rPr>
              <a:t>(sections européennes ou binationales, et les options internationales) </a:t>
            </a:r>
            <a:r>
              <a:rPr lang="fr-FR" sz="1400" b="1" dirty="0">
                <a:solidFill>
                  <a:srgbClr val="FFFFFF"/>
                </a:solidFill>
                <a:highlight>
                  <a:srgbClr val="0000FF"/>
                </a:highlight>
              </a:rPr>
              <a:t>ou votre participation aux cordées de la réussite </a:t>
            </a:r>
            <a:r>
              <a:rPr lang="fr-FR" sz="1400" dirty="0">
                <a:solidFill>
                  <a:srgbClr val="000000"/>
                </a:solidFill>
              </a:rPr>
              <a:t>(seulement si vous le souhaitez)</a:t>
            </a: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pPr defTabSz="914400"/>
            <a:fld id="{733122C9-A0B9-462F-8757-0847AD287B63}" type="slidenum">
              <a:rPr lang="fr-FR">
                <a:latin typeface="Arial"/>
              </a:rPr>
              <a:pPr defTabSz="914400"/>
              <a:t>13</a:t>
            </a:fld>
            <a:endParaRPr lang="fr-FR">
              <a:latin typeface="Arial"/>
            </a:endParaRPr>
          </a:p>
        </p:txBody>
      </p:sp>
      <p:sp>
        <p:nvSpPr>
          <p:cNvPr id="3" name="Rectangle à coins arrondis 6">
            <a:extLst>
              <a:ext uri="{FF2B5EF4-FFF2-40B4-BE49-F238E27FC236}">
                <a16:creationId xmlns:a16="http://schemas.microsoft.com/office/drawing/2014/main" id="{233DCACA-F66D-BCAA-014B-643DFA98A1BB}"/>
              </a:ext>
            </a:extLst>
          </p:cNvPr>
          <p:cNvSpPr/>
          <p:nvPr/>
        </p:nvSpPr>
        <p:spPr>
          <a:xfrm>
            <a:off x="4067947" y="1052736"/>
            <a:ext cx="4608511"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r-FR" sz="1400" b="1" dirty="0">
                <a:solidFill>
                  <a:srgbClr val="000091"/>
                </a:solidFill>
                <a:latin typeface="Arial"/>
              </a:rPr>
              <a:t>Les éléments transmis aux formations du supérieur</a:t>
            </a:r>
          </a:p>
        </p:txBody>
      </p:sp>
      <p:pic>
        <p:nvPicPr>
          <p:cNvPr id="2" name="Image 1">
            <a:extLst>
              <a:ext uri="{FF2B5EF4-FFF2-40B4-BE49-F238E27FC236}">
                <a16:creationId xmlns:a16="http://schemas.microsoft.com/office/drawing/2014/main" id="{6456B515-E6C3-6828-1202-CCBD9DBAC401}"/>
              </a:ext>
            </a:extLst>
          </p:cNvPr>
          <p:cNvPicPr>
            <a:picLocks noChangeAspect="1"/>
          </p:cNvPicPr>
          <p:nvPr/>
        </p:nvPicPr>
        <p:blipFill>
          <a:blip r:embed="rId2"/>
          <a:stretch>
            <a:fillRect/>
          </a:stretch>
        </p:blipFill>
        <p:spPr>
          <a:xfrm>
            <a:off x="6605650" y="128299"/>
            <a:ext cx="1981372" cy="847417"/>
          </a:xfrm>
          <a:prstGeom prst="rect">
            <a:avLst/>
          </a:prstGeom>
        </p:spPr>
      </p:pic>
    </p:spTree>
    <p:extLst>
      <p:ext uri="{BB962C8B-B14F-4D97-AF65-F5344CB8AC3E}">
        <p14:creationId xmlns:p14="http://schemas.microsoft.com/office/powerpoint/2010/main" val="1898735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defTabSz="914400"/>
            <a:fld id="{A1E14F51-A439-4A06-B0B5-C5B7E6D6A3C4}" type="datetime1">
              <a:rPr lang="fr-FR" cap="all">
                <a:solidFill>
                  <a:srgbClr val="000091"/>
                </a:solidFill>
                <a:latin typeface="Arial"/>
              </a:rPr>
              <a:pPr algn="r" defTabSz="914400"/>
              <a:t>22/01/2024</a:t>
            </a:fld>
            <a:endParaRPr lang="fr-FR" cap="all" dirty="0">
              <a:solidFill>
                <a:srgbClr val="000091"/>
              </a:solidFill>
              <a:latin typeface="Arial"/>
            </a:endParaRPr>
          </a:p>
        </p:txBody>
      </p:sp>
      <p:sp>
        <p:nvSpPr>
          <p:cNvPr id="6" name="Espace réservé du numéro de diapositive 5"/>
          <p:cNvSpPr>
            <a:spLocks noGrp="1"/>
          </p:cNvSpPr>
          <p:nvPr>
            <p:ph type="sldNum" sz="quarter" idx="12"/>
          </p:nvPr>
        </p:nvSpPr>
        <p:spPr>
          <a:xfrm>
            <a:off x="7596336" y="5640750"/>
            <a:ext cx="1170000" cy="360000"/>
          </a:xfrm>
        </p:spPr>
        <p:txBody>
          <a:bodyPr/>
          <a:lstStyle/>
          <a:p>
            <a:pPr defTabSz="914400"/>
            <a:fld id="{733122C9-A0B9-462F-8757-0847AD287B63}" type="slidenum">
              <a:rPr lang="fr-FR">
                <a:latin typeface="Arial"/>
              </a:rPr>
              <a:pPr defTabSz="914400"/>
              <a:t>14</a:t>
            </a:fld>
            <a:endParaRPr lang="fr-FR" dirty="0">
              <a:latin typeface="Aria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pic>
        <p:nvPicPr>
          <p:cNvPr id="3" name="Image 2">
            <a:extLst>
              <a:ext uri="{FF2B5EF4-FFF2-40B4-BE49-F238E27FC236}">
                <a16:creationId xmlns:a16="http://schemas.microsoft.com/office/drawing/2014/main" id="{24153F4D-F1DC-F514-90E0-8C56AAA8A58E}"/>
              </a:ext>
            </a:extLst>
          </p:cNvPr>
          <p:cNvPicPr>
            <a:picLocks noChangeAspect="1"/>
          </p:cNvPicPr>
          <p:nvPr/>
        </p:nvPicPr>
        <p:blipFill>
          <a:blip r:embed="rId3"/>
          <a:stretch>
            <a:fillRect/>
          </a:stretch>
        </p:blipFill>
        <p:spPr>
          <a:xfrm>
            <a:off x="6981986" y="130356"/>
            <a:ext cx="1605036" cy="686461"/>
          </a:xfrm>
          <a:prstGeom prst="rect">
            <a:avLst/>
          </a:prstGeom>
        </p:spPr>
      </p:pic>
    </p:spTree>
    <p:extLst>
      <p:ext uri="{BB962C8B-B14F-4D97-AF65-F5344CB8AC3E}">
        <p14:creationId xmlns:p14="http://schemas.microsoft.com/office/powerpoint/2010/main" val="1164611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251521" y="1700808"/>
            <a:ext cx="8298793" cy="3816424"/>
          </a:xfrm>
        </p:spPr>
        <p:txBody>
          <a:bodyPr>
            <a:noAutofit/>
          </a:bodyPr>
          <a:lstStyle/>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Prendre connaissance du calendrier 2024,</a:t>
            </a:r>
            <a:r>
              <a:rPr lang="fr-FR" sz="1400" b="1" dirty="0">
                <a:solidFill>
                  <a:schemeClr val="accent1"/>
                </a:solidFill>
              </a:rPr>
              <a:t> des modalités de fonctionnement de la plateforme et des vidéos tutos pour vous familiariser avec la procédure</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Ne pas attendre la dernière minute</a:t>
            </a:r>
            <a:r>
              <a:rPr lang="fr-FR" sz="1400" b="1" dirty="0">
                <a:solidFill>
                  <a:schemeClr val="accent1"/>
                </a:solidFill>
              </a:rPr>
              <a:t> pour préparer votre projet d’orientation : explorez le moteur de recherche des formations, consultez les fiches des formations qui vous intéressent et aidez vous des chiffres clés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Faites les vœux pour des formations qui vous intéressent, ne vous autocensurez pas, pensez à diversifier vos vœux et évitez de ne formuler qu’un seul vœu</a:t>
            </a:r>
          </a:p>
          <a:p>
            <a:pPr defTabSz="457200">
              <a:spcBef>
                <a:spcPct val="20000"/>
              </a:spcBef>
              <a:spcAft>
                <a:spcPts val="0"/>
              </a:spcAft>
              <a:buClr>
                <a:srgbClr val="FF0000"/>
              </a:buClr>
              <a:buSzPct val="100000"/>
            </a:pPr>
            <a:endParaRPr lang="fr-FR" sz="1400" b="1" dirty="0"/>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Ne restez pas seuls avec vos questions :</a:t>
            </a:r>
            <a:r>
              <a:rPr lang="fr-FR" sz="1400" b="1" dirty="0">
                <a:solidFill>
                  <a:schemeClr val="accent1"/>
                </a:solidFill>
              </a:rPr>
              <a:t> échangez au sein de votre lycée et profiter des opportunités de rencontres avec les enseignants et étudiants du supérieur : salons d’orientation, Lives Parcoursup, journées portes ouvertes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Anticipez le déroulement de la phase d’admission</a:t>
            </a:r>
            <a:r>
              <a:rPr lang="fr-FR" sz="1400" b="1" dirty="0">
                <a:solidFill>
                  <a:schemeClr val="accent1"/>
                </a:solidFill>
              </a:rPr>
              <a:t>, en vous aidant des conseils des enseignants du supérieur et des chiffres clés renseignés dans les fiches des formations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p:txBody>
      </p:sp>
      <p:sp>
        <p:nvSpPr>
          <p:cNvPr id="2" name="Rectangle à coins arrondis 6">
            <a:extLst>
              <a:ext uri="{FF2B5EF4-FFF2-40B4-BE49-F238E27FC236}">
                <a16:creationId xmlns:a16="http://schemas.microsoft.com/office/drawing/2014/main" id="{4D9B403D-F714-00AA-FEC6-DBD78B8CC4BE}"/>
              </a:ext>
            </a:extLst>
          </p:cNvPr>
          <p:cNvSpPr/>
          <p:nvPr/>
        </p:nvSpPr>
        <p:spPr>
          <a:xfrm>
            <a:off x="4211961" y="105273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r-FR" sz="1400" b="1" dirty="0">
                <a:solidFill>
                  <a:srgbClr val="000091"/>
                </a:solidFill>
                <a:latin typeface="Arial"/>
              </a:rPr>
              <a:t>5 conseils pour aborder sereinement Parcoursup</a:t>
            </a:r>
          </a:p>
        </p:txBody>
      </p:sp>
      <p:pic>
        <p:nvPicPr>
          <p:cNvPr id="3" name="Image 2">
            <a:extLst>
              <a:ext uri="{FF2B5EF4-FFF2-40B4-BE49-F238E27FC236}">
                <a16:creationId xmlns:a16="http://schemas.microsoft.com/office/drawing/2014/main" id="{D656E25E-9ABF-15DA-10AC-C64FA0C635DB}"/>
              </a:ext>
            </a:extLst>
          </p:cNvPr>
          <p:cNvPicPr>
            <a:picLocks noChangeAspect="1"/>
          </p:cNvPicPr>
          <p:nvPr/>
        </p:nvPicPr>
        <p:blipFill>
          <a:blip r:embed="rId2"/>
          <a:stretch>
            <a:fillRect/>
          </a:stretch>
        </p:blipFill>
        <p:spPr>
          <a:xfrm>
            <a:off x="6502745" y="138104"/>
            <a:ext cx="1981372" cy="847417"/>
          </a:xfrm>
          <a:prstGeom prst="rect">
            <a:avLst/>
          </a:prstGeom>
        </p:spPr>
      </p:pic>
    </p:spTree>
    <p:extLst>
      <p:ext uri="{BB962C8B-B14F-4D97-AF65-F5344CB8AC3E}">
        <p14:creationId xmlns:p14="http://schemas.microsoft.com/office/powerpoint/2010/main" val="1625524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60243" y="11282"/>
            <a:ext cx="8159932" cy="1286937"/>
          </a:xfrm>
        </p:spPr>
        <p:txBody>
          <a:bodyPr/>
          <a:lstStyle/>
          <a:p>
            <a:r>
              <a:rPr lang="fr-FR" dirty="0"/>
              <a:t>les réponses des formations</a:t>
            </a:r>
          </a:p>
        </p:txBody>
      </p:sp>
      <p:sp>
        <p:nvSpPr>
          <p:cNvPr id="3" name="Espace réservé du texte 2"/>
          <p:cNvSpPr>
            <a:spLocks noGrp="1"/>
          </p:cNvSpPr>
          <p:nvPr>
            <p:ph type="body" sz="quarter" idx="13"/>
          </p:nvPr>
        </p:nvSpPr>
        <p:spPr>
          <a:xfrm>
            <a:off x="426718" y="1263343"/>
            <a:ext cx="8568000" cy="989166"/>
          </a:xfrm>
        </p:spPr>
        <p:txBody>
          <a:bodyPr>
            <a:normAutofit fontScale="70000" lnSpcReduction="20000"/>
          </a:bodyPr>
          <a:lstStyle/>
          <a:p>
            <a:pPr marL="0" indent="0">
              <a:buNone/>
            </a:pPr>
            <a:r>
              <a:rPr lang="fr-FR" sz="2300" b="1" dirty="0"/>
              <a:t>Le 30 mai 2024, les lycéens reçoivent une réponse de la part des formations pour chaque vœu et chaque sous-vœu formulé : </a:t>
            </a:r>
          </a:p>
          <a:p>
            <a:pPr marL="0" indent="0">
              <a:buNone/>
            </a:pPr>
            <a:endParaRPr lang="fr-FR" sz="2300" b="1" dirty="0"/>
          </a:p>
          <a:p>
            <a:r>
              <a:rPr lang="fr-FR" sz="2300" b="1" dirty="0"/>
              <a:t>Formation sélective (BTS, DUT, CPGE, IFSI, écoles, …) : </a:t>
            </a:r>
            <a:endParaRPr lang="fr-FR" sz="2300" dirty="0"/>
          </a:p>
          <a:p>
            <a:pPr marL="0" indent="0">
              <a:buNone/>
            </a:pPr>
            <a:endParaRPr lang="fr-FR" b="1" dirty="0"/>
          </a:p>
          <a:p>
            <a:endParaRPr lang="fr-FR" b="1" dirty="0"/>
          </a:p>
          <a:p>
            <a:endParaRPr lang="fr-FR" dirty="0"/>
          </a:p>
          <a:p>
            <a:endParaRPr lang="fr-FR" dirty="0"/>
          </a:p>
        </p:txBody>
      </p:sp>
      <p:sp>
        <p:nvSpPr>
          <p:cNvPr id="5" name="Rectangle à coins arrondis 4"/>
          <p:cNvSpPr/>
          <p:nvPr/>
        </p:nvSpPr>
        <p:spPr>
          <a:xfrm>
            <a:off x="1350963" y="2447595"/>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6" name="Rectangle à coins arrondis 5"/>
          <p:cNvSpPr/>
          <p:nvPr/>
        </p:nvSpPr>
        <p:spPr>
          <a:xfrm>
            <a:off x="1357313" y="2963532"/>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7" name="ZoneTexte 13"/>
          <p:cNvSpPr txBox="1">
            <a:spLocks noChangeArrowheads="1"/>
          </p:cNvSpPr>
          <p:nvPr/>
        </p:nvSpPr>
        <p:spPr bwMode="auto">
          <a:xfrm>
            <a:off x="2490788" y="2712707"/>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8" name="Flèche droite 7"/>
          <p:cNvSpPr/>
          <p:nvPr/>
        </p:nvSpPr>
        <p:spPr>
          <a:xfrm>
            <a:off x="4135438" y="25190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à coins arrondis 8"/>
          <p:cNvSpPr/>
          <p:nvPr/>
        </p:nvSpPr>
        <p:spPr>
          <a:xfrm>
            <a:off x="4919662" y="248887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accepte la proposition ou y renonce</a:t>
            </a:r>
          </a:p>
        </p:txBody>
      </p:sp>
      <p:sp>
        <p:nvSpPr>
          <p:cNvPr id="10" name="ZoneTexte 30"/>
          <p:cNvSpPr txBox="1">
            <a:spLocks noChangeArrowheads="1"/>
          </p:cNvSpPr>
          <p:nvPr/>
        </p:nvSpPr>
        <p:spPr bwMode="auto">
          <a:xfrm>
            <a:off x="1282700" y="2142795"/>
            <a:ext cx="2808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11" name="Rectangle à coins arrondis 10"/>
          <p:cNvSpPr/>
          <p:nvPr/>
        </p:nvSpPr>
        <p:spPr>
          <a:xfrm>
            <a:off x="1357313" y="3468357"/>
            <a:ext cx="2657475" cy="32385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Non</a:t>
            </a:r>
          </a:p>
        </p:txBody>
      </p:sp>
      <p:sp>
        <p:nvSpPr>
          <p:cNvPr id="12" name="ZoneTexte 35"/>
          <p:cNvSpPr txBox="1">
            <a:spLocks noChangeArrowheads="1"/>
          </p:cNvSpPr>
          <p:nvPr/>
        </p:nvSpPr>
        <p:spPr bwMode="auto">
          <a:xfrm>
            <a:off x="2490788" y="3217532"/>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3" name="ZoneTexte 36"/>
          <p:cNvSpPr txBox="1">
            <a:spLocks noChangeArrowheads="1"/>
          </p:cNvSpPr>
          <p:nvPr/>
        </p:nvSpPr>
        <p:spPr bwMode="auto">
          <a:xfrm>
            <a:off x="5492322" y="2161845"/>
            <a:ext cx="219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Choix du futur étudiant</a:t>
            </a:r>
          </a:p>
        </p:txBody>
      </p:sp>
      <p:sp>
        <p:nvSpPr>
          <p:cNvPr id="14" name="Flèche droite 13"/>
          <p:cNvSpPr/>
          <p:nvPr/>
        </p:nvSpPr>
        <p:spPr>
          <a:xfrm>
            <a:off x="4135438" y="30143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à coins arrondis 14"/>
          <p:cNvSpPr/>
          <p:nvPr/>
        </p:nvSpPr>
        <p:spPr>
          <a:xfrm>
            <a:off x="4919662" y="2974645"/>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le vœu en attente ou y renonce</a:t>
            </a:r>
          </a:p>
        </p:txBody>
      </p:sp>
      <p:sp>
        <p:nvSpPr>
          <p:cNvPr id="16" name="Rectangle à coins arrondis 15"/>
          <p:cNvSpPr/>
          <p:nvPr/>
        </p:nvSpPr>
        <p:spPr>
          <a:xfrm>
            <a:off x="1360488" y="4529138"/>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17" name="Rectangle à coins arrondis 16"/>
          <p:cNvSpPr/>
          <p:nvPr/>
        </p:nvSpPr>
        <p:spPr>
          <a:xfrm>
            <a:off x="1366838" y="5045075"/>
            <a:ext cx="2657475" cy="323850"/>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OUI-SI (proposition d’admission)</a:t>
            </a:r>
          </a:p>
        </p:txBody>
      </p:sp>
      <p:sp>
        <p:nvSpPr>
          <p:cNvPr id="18" name="ZoneTexte 41"/>
          <p:cNvSpPr txBox="1">
            <a:spLocks noChangeArrowheads="1"/>
          </p:cNvSpPr>
          <p:nvPr/>
        </p:nvSpPr>
        <p:spPr bwMode="auto">
          <a:xfrm>
            <a:off x="2500313" y="4794250"/>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9" name="Flèche droite 18"/>
          <p:cNvSpPr/>
          <p:nvPr/>
        </p:nvSpPr>
        <p:spPr>
          <a:xfrm>
            <a:off x="4144963" y="46005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1" name="ZoneTexte 44"/>
          <p:cNvSpPr txBox="1">
            <a:spLocks noChangeArrowheads="1"/>
          </p:cNvSpPr>
          <p:nvPr/>
        </p:nvSpPr>
        <p:spPr bwMode="auto">
          <a:xfrm>
            <a:off x="1292225" y="4233863"/>
            <a:ext cx="2808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22" name="Rectangle à coins arrondis 21"/>
          <p:cNvSpPr/>
          <p:nvPr/>
        </p:nvSpPr>
        <p:spPr>
          <a:xfrm>
            <a:off x="1366838" y="5549900"/>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23" name="ZoneTexte 46"/>
          <p:cNvSpPr txBox="1">
            <a:spLocks noChangeArrowheads="1"/>
          </p:cNvSpPr>
          <p:nvPr/>
        </p:nvSpPr>
        <p:spPr bwMode="auto">
          <a:xfrm>
            <a:off x="2500313" y="5299075"/>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a:solidFill>
                  <a:srgbClr val="3D566E"/>
                </a:solidFill>
              </a:rPr>
              <a:t>ou</a:t>
            </a:r>
          </a:p>
        </p:txBody>
      </p:sp>
      <p:sp>
        <p:nvSpPr>
          <p:cNvPr id="24" name="ZoneTexte 47"/>
          <p:cNvSpPr txBox="1">
            <a:spLocks noChangeArrowheads="1"/>
          </p:cNvSpPr>
          <p:nvPr/>
        </p:nvSpPr>
        <p:spPr bwMode="auto">
          <a:xfrm>
            <a:off x="5140325" y="4252913"/>
            <a:ext cx="219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Choix du futur étudiant</a:t>
            </a:r>
          </a:p>
        </p:txBody>
      </p:sp>
      <p:sp>
        <p:nvSpPr>
          <p:cNvPr id="25" name="Flèche droite 24"/>
          <p:cNvSpPr/>
          <p:nvPr/>
        </p:nvSpPr>
        <p:spPr>
          <a:xfrm>
            <a:off x="4144963" y="50958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7" name="Flèche droite 26"/>
          <p:cNvSpPr/>
          <p:nvPr/>
        </p:nvSpPr>
        <p:spPr>
          <a:xfrm>
            <a:off x="4135438" y="5600700"/>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9" name="Espace réservé du texte 2"/>
          <p:cNvSpPr txBox="1">
            <a:spLocks/>
          </p:cNvSpPr>
          <p:nvPr/>
        </p:nvSpPr>
        <p:spPr>
          <a:xfrm>
            <a:off x="417193" y="3884459"/>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b="1" dirty="0"/>
              <a:t>Formation non sélective (licences, PASS) : </a:t>
            </a:r>
            <a:endParaRPr lang="fr-FR" b="1" dirty="0"/>
          </a:p>
          <a:p>
            <a:endParaRPr lang="fr-FR" dirty="0"/>
          </a:p>
          <a:p>
            <a:endParaRPr lang="fr-FR" dirty="0"/>
          </a:p>
        </p:txBody>
      </p:sp>
      <p:sp>
        <p:nvSpPr>
          <p:cNvPr id="31" name="Rectangle 30"/>
          <p:cNvSpPr/>
          <p:nvPr/>
        </p:nvSpPr>
        <p:spPr>
          <a:xfrm>
            <a:off x="2500313" y="6153150"/>
            <a:ext cx="5839736" cy="523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29"/>
          <p:cNvSpPr>
            <a:spLocks noChangeArrowheads="1"/>
          </p:cNvSpPr>
          <p:nvPr/>
        </p:nvSpPr>
        <p:spPr bwMode="auto">
          <a:xfrm>
            <a:off x="2474913" y="6026150"/>
            <a:ext cx="55800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627063"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lvl="2" eaLnBrk="1" hangingPunct="1">
              <a:spcBef>
                <a:spcPct val="0"/>
              </a:spcBef>
              <a:buClr>
                <a:srgbClr val="F28E65"/>
              </a:buClr>
              <a:buFontTx/>
              <a:buNone/>
            </a:pPr>
            <a:r>
              <a:rPr lang="fr-FR" altLang="fr-FR" sz="1400" b="1" dirty="0">
                <a:solidFill>
                  <a:srgbClr val="3D566E"/>
                </a:solidFill>
              </a:rPr>
              <a:t>oui – si : </a:t>
            </a:r>
            <a:r>
              <a:rPr lang="fr-FR" altLang="fr-FR" sz="1400" dirty="0">
                <a:solidFill>
                  <a:srgbClr val="3D566E"/>
                </a:solidFill>
              </a:rPr>
              <a:t>le lycéen se voit proposer un </a:t>
            </a:r>
            <a:r>
              <a:rPr lang="fr-FR" altLang="fr-FR" sz="1400" b="1" dirty="0">
                <a:solidFill>
                  <a:srgbClr val="3D566E"/>
                </a:solidFill>
              </a:rPr>
              <a:t>parcours de réussite personnalisé</a:t>
            </a:r>
            <a:r>
              <a:rPr lang="fr-FR" altLang="fr-FR" sz="1400" dirty="0">
                <a:solidFill>
                  <a:srgbClr val="3D566E"/>
                </a:solidFill>
              </a:rPr>
              <a:t> pour se renforcer dans les compétences attendues et se donner toutes les chances de réussir</a:t>
            </a:r>
          </a:p>
        </p:txBody>
      </p:sp>
      <p:sp>
        <p:nvSpPr>
          <p:cNvPr id="32" name="Rectangle à coins arrondis 31"/>
          <p:cNvSpPr/>
          <p:nvPr/>
        </p:nvSpPr>
        <p:spPr>
          <a:xfrm>
            <a:off x="4933833" y="4533944"/>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accepte la proposition ou y renonce</a:t>
            </a:r>
          </a:p>
        </p:txBody>
      </p:sp>
      <p:sp>
        <p:nvSpPr>
          <p:cNvPr id="33" name="Rectangle à coins arrondis 32"/>
          <p:cNvSpPr/>
          <p:nvPr/>
        </p:nvSpPr>
        <p:spPr>
          <a:xfrm>
            <a:off x="4958637" y="502660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accepte la proposition ou y renonce</a:t>
            </a:r>
          </a:p>
        </p:txBody>
      </p:sp>
      <p:sp>
        <p:nvSpPr>
          <p:cNvPr id="34" name="Rectangle à coins arrondis 33"/>
          <p:cNvSpPr/>
          <p:nvPr/>
        </p:nvSpPr>
        <p:spPr>
          <a:xfrm>
            <a:off x="4944466" y="5508837"/>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le vœu en attente ou y renonce</a:t>
            </a:r>
          </a:p>
        </p:txBody>
      </p:sp>
      <p:pic>
        <p:nvPicPr>
          <p:cNvPr id="20" name="Image 19">
            <a:extLst>
              <a:ext uri="{FF2B5EF4-FFF2-40B4-BE49-F238E27FC236}">
                <a16:creationId xmlns:a16="http://schemas.microsoft.com/office/drawing/2014/main" id="{A4C3F3D7-9EE4-EDA7-A0AC-C2B7F34BEB71}"/>
              </a:ext>
            </a:extLst>
          </p:cNvPr>
          <p:cNvPicPr>
            <a:picLocks noChangeAspect="1"/>
          </p:cNvPicPr>
          <p:nvPr/>
        </p:nvPicPr>
        <p:blipFill>
          <a:blip r:embed="rId3"/>
          <a:stretch>
            <a:fillRect/>
          </a:stretch>
        </p:blipFill>
        <p:spPr>
          <a:xfrm>
            <a:off x="7267863" y="325755"/>
            <a:ext cx="1726855" cy="738562"/>
          </a:xfrm>
          <a:prstGeom prst="rect">
            <a:avLst/>
          </a:prstGeom>
        </p:spPr>
      </p:pic>
    </p:spTree>
    <p:extLst>
      <p:ext uri="{BB962C8B-B14F-4D97-AF65-F5344CB8AC3E}">
        <p14:creationId xmlns:p14="http://schemas.microsoft.com/office/powerpoint/2010/main" val="3693631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7893" y="132712"/>
            <a:ext cx="8280000" cy="1286937"/>
          </a:xfrm>
        </p:spPr>
        <p:txBody>
          <a:bodyPr/>
          <a:lstStyle/>
          <a:p>
            <a:r>
              <a:rPr lang="fr-FR" dirty="0"/>
              <a:t>Inscription dans son établissement </a:t>
            </a:r>
            <a:br>
              <a:rPr lang="fr-FR" dirty="0"/>
            </a:br>
            <a:r>
              <a:rPr lang="fr-FR" dirty="0"/>
              <a:t>d’accueil </a:t>
            </a:r>
          </a:p>
        </p:txBody>
      </p:sp>
      <p:sp>
        <p:nvSpPr>
          <p:cNvPr id="3" name="Espace réservé du texte 2"/>
          <p:cNvSpPr>
            <a:spLocks noGrp="1"/>
          </p:cNvSpPr>
          <p:nvPr>
            <p:ph type="body" sz="quarter" idx="13"/>
          </p:nvPr>
        </p:nvSpPr>
        <p:spPr>
          <a:xfrm>
            <a:off x="340991" y="1272826"/>
            <a:ext cx="8676000" cy="4808993"/>
          </a:xfrm>
        </p:spPr>
        <p:txBody>
          <a:bodyPr>
            <a:normAutofit/>
          </a:bodyPr>
          <a:lstStyle/>
          <a:p>
            <a:pPr marL="0" indent="0">
              <a:buNone/>
            </a:pPr>
            <a:r>
              <a:rPr lang="fr-FR" sz="2400" b="1" dirty="0"/>
              <a:t>Après avoir accepté définitivement la proposition d’admission de son choix, le futur étudiant doit effectuer son inscription administrative dans l’établissement qu’il va intégrer.</a:t>
            </a:r>
          </a:p>
          <a:p>
            <a:pPr marL="0" indent="0">
              <a:buNone/>
            </a:pPr>
            <a:endParaRPr lang="fr-FR" sz="700" dirty="0"/>
          </a:p>
          <a:p>
            <a:pPr marL="0" lvl="0" indent="0">
              <a:buNone/>
            </a:pPr>
            <a:endParaRPr lang="fr-FR" sz="2200" b="1" dirty="0"/>
          </a:p>
          <a:p>
            <a:pPr marL="0" lvl="0" indent="0">
              <a:buNone/>
            </a:pPr>
            <a:r>
              <a:rPr lang="fr-FR" sz="2400" b="1" dirty="0"/>
              <a:t>Les modalités d’inscription sont propres à chaque établissement : </a:t>
            </a:r>
          </a:p>
          <a:p>
            <a:pPr>
              <a:buFont typeface="Arial" panose="020B0604020202020204" pitchFamily="34" charset="0"/>
              <a:buChar char="•"/>
            </a:pPr>
            <a:r>
              <a:rPr lang="fr-FR" dirty="0"/>
              <a:t>Consulter les modalités d’inscription indiquées dans le dossier candidat sur Parcoursup ou à défaut, contacter directement l’établissement d’accueil </a:t>
            </a:r>
          </a:p>
          <a:p>
            <a:pPr>
              <a:buFont typeface="Arial" panose="020B0604020202020204" pitchFamily="34" charset="0"/>
              <a:buChar char="•"/>
            </a:pPr>
            <a:r>
              <a:rPr lang="fr-FR" dirty="0"/>
              <a:t>Si le futur étudiant s’inscrit dans un établissement proposant des formations en dehors de Parcoursup, il doit </a:t>
            </a:r>
            <a:r>
              <a:rPr lang="fr-FR" b="1" u="sng" dirty="0"/>
              <a:t>obligatoirement</a:t>
            </a:r>
            <a:r>
              <a:rPr lang="fr-FR" dirty="0"/>
              <a:t> télécharger sur la plateforme une attestation de désinscription ou de non inscription sur Parcoursup.</a:t>
            </a:r>
          </a:p>
          <a:p>
            <a:pPr marL="0" lvl="0" indent="0">
              <a:buNone/>
            </a:pPr>
            <a:endParaRPr lang="fr-FR" dirty="0"/>
          </a:p>
        </p:txBody>
      </p:sp>
      <p:pic>
        <p:nvPicPr>
          <p:cNvPr id="6" name="Image 5">
            <a:extLst>
              <a:ext uri="{FF2B5EF4-FFF2-40B4-BE49-F238E27FC236}">
                <a16:creationId xmlns:a16="http://schemas.microsoft.com/office/drawing/2014/main" id="{5984CFC0-A3B3-D4B1-D619-F87D1F52AC69}"/>
              </a:ext>
            </a:extLst>
          </p:cNvPr>
          <p:cNvPicPr>
            <a:picLocks noChangeAspect="1"/>
          </p:cNvPicPr>
          <p:nvPr/>
        </p:nvPicPr>
        <p:blipFill>
          <a:blip r:embed="rId2"/>
          <a:stretch>
            <a:fillRect/>
          </a:stretch>
        </p:blipFill>
        <p:spPr>
          <a:xfrm>
            <a:off x="441701" y="340520"/>
            <a:ext cx="1703607" cy="728619"/>
          </a:xfrm>
          <a:prstGeom prst="rect">
            <a:avLst/>
          </a:prstGeom>
        </p:spPr>
      </p:pic>
    </p:spTree>
    <p:extLst>
      <p:ext uri="{BB962C8B-B14F-4D97-AF65-F5344CB8AC3E}">
        <p14:creationId xmlns:p14="http://schemas.microsoft.com/office/powerpoint/2010/main" val="1242751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65833" y="2636912"/>
            <a:ext cx="8298792" cy="2664296"/>
          </a:xfrm>
        </p:spPr>
        <p:txBody>
          <a:bodyPr>
            <a:normAutofit/>
          </a:bodyPr>
          <a:lstStyle/>
          <a:p>
            <a:pPr marL="285750" indent="-285750"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accent1"/>
                </a:solidFill>
                <a:highlight>
                  <a:srgbClr val="FFFF00"/>
                </a:highlight>
              </a:rPr>
              <a:t> Le numéro vert (à partir du 17 janvier 2024) :</a:t>
            </a:r>
            <a:r>
              <a:rPr lang="fr-FR" sz="1600" dirty="0">
                <a:solidFill>
                  <a:schemeClr val="accent1"/>
                </a:solidFill>
                <a:highlight>
                  <a:srgbClr val="FFFF00"/>
                </a:highlight>
              </a:rPr>
              <a:t> </a:t>
            </a:r>
            <a:r>
              <a:rPr lang="fr-FR" sz="1600" dirty="0">
                <a:solidFill>
                  <a:schemeClr val="accent1"/>
                </a:solidFill>
              </a:rPr>
              <a:t> </a:t>
            </a:r>
            <a:r>
              <a:rPr lang="fr-FR" sz="1600" b="1" dirty="0">
                <a:solidFill>
                  <a:schemeClr val="accent1"/>
                </a:solidFill>
              </a:rPr>
              <a:t>0 800 400 070 </a:t>
            </a:r>
            <a:br>
              <a:rPr lang="fr-FR" sz="1600" b="1" dirty="0">
                <a:solidFill>
                  <a:schemeClr val="accent1"/>
                </a:solidFill>
              </a:rPr>
            </a:br>
            <a:r>
              <a:rPr lang="fr-FR" sz="1600" dirty="0">
                <a:solidFill>
                  <a:schemeClr val="accent1"/>
                </a:solidFill>
              </a:rPr>
              <a:t>(Numéros spécifiques pour l’Outre-mer indiqués sur Parcoursup.fr)</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rgbClr val="3D566E"/>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600" dirty="0">
                <a:solidFill>
                  <a:schemeClr val="accent1"/>
                </a:solidFill>
                <a:highlight>
                  <a:srgbClr val="FFFF00"/>
                </a:highlight>
              </a:rPr>
              <a:t> </a:t>
            </a:r>
            <a:r>
              <a:rPr lang="fr-FR" sz="1600" b="1" dirty="0">
                <a:solidFill>
                  <a:schemeClr val="accent1"/>
                </a:solidFill>
                <a:highlight>
                  <a:srgbClr val="FFFF00"/>
                </a:highlight>
              </a:rPr>
              <a:t>La messagerie contact </a:t>
            </a:r>
            <a:r>
              <a:rPr lang="fr-FR" sz="1600" dirty="0">
                <a:solidFill>
                  <a:schemeClr val="accent1"/>
                </a:solidFill>
              </a:rPr>
              <a:t>depuis le dossier </a:t>
            </a:r>
            <a:r>
              <a:rPr lang="fr-FR" sz="1600" dirty="0" err="1">
                <a:solidFill>
                  <a:schemeClr val="accent1"/>
                </a:solidFill>
              </a:rPr>
              <a:t>Parcoursup</a:t>
            </a:r>
            <a:endParaRPr lang="fr-FR" sz="1600"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rgbClr val="3D566E"/>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accent1"/>
                </a:solidFill>
                <a:highlight>
                  <a:srgbClr val="FFFF00"/>
                </a:highlight>
              </a:rPr>
              <a:t> Les réseaux sociaux (Instagram, Twitter, Facebook) </a:t>
            </a:r>
            <a:r>
              <a:rPr lang="fr-FR" sz="1600" b="1" dirty="0">
                <a:solidFill>
                  <a:schemeClr val="accent1"/>
                </a:solidFill>
              </a:rPr>
              <a:t>pour suivre l’actualité de Parcoursup et recevoir des conseils</a:t>
            </a: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467545" y="1844825"/>
            <a:ext cx="8208912" cy="663637"/>
          </a:xfrm>
        </p:spPr>
        <p:txBody>
          <a:bodyPr/>
          <a:lstStyle/>
          <a:p>
            <a:r>
              <a:rPr lang="fr-FR" sz="2200" dirty="0"/>
              <a:t>Des services pour vous informer et répondre à vos questions tout au long de la procédure</a:t>
            </a:r>
          </a:p>
        </p:txBody>
      </p:sp>
      <p:pic>
        <p:nvPicPr>
          <p:cNvPr id="4" name="Image 3">
            <a:extLst>
              <a:ext uri="{FF2B5EF4-FFF2-40B4-BE49-F238E27FC236}">
                <a16:creationId xmlns:a16="http://schemas.microsoft.com/office/drawing/2014/main" id="{95C4A223-0B08-A7D6-BFB8-D39882C0444E}"/>
              </a:ext>
            </a:extLst>
          </p:cNvPr>
          <p:cNvPicPr>
            <a:picLocks noChangeAspect="1"/>
          </p:cNvPicPr>
          <p:nvPr/>
        </p:nvPicPr>
        <p:blipFill>
          <a:blip r:embed="rId2"/>
          <a:stretch>
            <a:fillRect/>
          </a:stretch>
        </p:blipFill>
        <p:spPr>
          <a:xfrm>
            <a:off x="6647666" y="206819"/>
            <a:ext cx="1707028" cy="725487"/>
          </a:xfrm>
          <a:prstGeom prst="rect">
            <a:avLst/>
          </a:prstGeom>
        </p:spPr>
      </p:pic>
    </p:spTree>
    <p:extLst>
      <p:ext uri="{BB962C8B-B14F-4D97-AF65-F5344CB8AC3E}">
        <p14:creationId xmlns:p14="http://schemas.microsoft.com/office/powerpoint/2010/main" val="1737828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81485" y="564821"/>
            <a:ext cx="2781030" cy="1286937"/>
          </a:xfrm>
        </p:spPr>
        <p:txBody>
          <a:bodyPr>
            <a:normAutofit/>
          </a:bodyPr>
          <a:lstStyle/>
          <a:p>
            <a:r>
              <a:rPr lang="fr-FR" sz="4000" b="1" dirty="0"/>
              <a:t>sommaire</a:t>
            </a:r>
          </a:p>
        </p:txBody>
      </p:sp>
      <p:sp>
        <p:nvSpPr>
          <p:cNvPr id="3" name="Espace réservé du numéro de diapositive 2"/>
          <p:cNvSpPr>
            <a:spLocks noGrp="1"/>
          </p:cNvSpPr>
          <p:nvPr>
            <p:ph type="sldNum" sz="quarter" idx="4"/>
          </p:nvPr>
        </p:nvSpPr>
        <p:spPr>
          <a:xfrm>
            <a:off x="8407964" y="6268812"/>
            <a:ext cx="256514" cy="297716"/>
          </a:xfrm>
        </p:spPr>
        <p:txBody>
          <a:bodyPr/>
          <a:lstStyle/>
          <a:p>
            <a:fld id="{A786685B-2977-D546-9E3D-3CA676A47F0C}" type="slidenum">
              <a:rPr lang="fr-FR" smtClean="0">
                <a:solidFill>
                  <a:prstClr val="white"/>
                </a:solidFill>
              </a:rPr>
              <a:pPr/>
              <a:t>2</a:t>
            </a:fld>
            <a:endParaRPr lang="fr-FR" dirty="0">
              <a:solidFill>
                <a:prstClr val="white"/>
              </a:solidFill>
            </a:endParaRPr>
          </a:p>
        </p:txBody>
      </p:sp>
      <p:sp>
        <p:nvSpPr>
          <p:cNvPr id="6" name="ZoneTexte 5">
            <a:extLst>
              <a:ext uri="{FF2B5EF4-FFF2-40B4-BE49-F238E27FC236}">
                <a16:creationId xmlns:a16="http://schemas.microsoft.com/office/drawing/2014/main" id="{99CF4F0A-6867-4185-97A8-5598CEC7AE32}"/>
              </a:ext>
            </a:extLst>
          </p:cNvPr>
          <p:cNvSpPr txBox="1"/>
          <p:nvPr/>
        </p:nvSpPr>
        <p:spPr>
          <a:xfrm>
            <a:off x="1051967" y="2382953"/>
            <a:ext cx="7920880" cy="2637645"/>
          </a:xfrm>
          <a:prstGeom prst="rect">
            <a:avLst/>
          </a:prstGeom>
          <a:noFill/>
        </p:spPr>
        <p:txBody>
          <a:bodyPr wrap="square" lIns="91440" tIns="45720" rIns="91440" bIns="45720" rtlCol="0" anchor="t">
            <a:spAutoFit/>
          </a:bodyPr>
          <a:lstStyle/>
          <a:p>
            <a:pPr marL="177800" indent="-177800" defTabSz="457200">
              <a:spcBef>
                <a:spcPct val="20000"/>
              </a:spcBef>
              <a:spcAft>
                <a:spcPts val="600"/>
              </a:spcAft>
              <a:buClr>
                <a:srgbClr val="FF0000"/>
              </a:buClr>
              <a:buSzPct val="100000"/>
              <a:buFont typeface="Lucida Grande"/>
              <a:buChar char="&gt;"/>
            </a:pPr>
            <a:r>
              <a:rPr lang="fr-FR" b="1" dirty="0">
                <a:solidFill>
                  <a:srgbClr val="0C5076"/>
                </a:solidFill>
              </a:rPr>
              <a:t>Le calendrier Parcoursup en 3 étapes</a:t>
            </a:r>
            <a:endParaRPr lang="fr-FR" b="1" dirty="0">
              <a:solidFill>
                <a:srgbClr val="0C5076"/>
              </a:solidFill>
              <a:cs typeface="Arial"/>
            </a:endParaRPr>
          </a:p>
          <a:p>
            <a:pPr marL="177800" indent="-177800" defTabSz="457200">
              <a:spcBef>
                <a:spcPct val="20000"/>
              </a:spcBef>
              <a:spcAft>
                <a:spcPts val="600"/>
              </a:spcAft>
              <a:buClr>
                <a:srgbClr val="FF0000"/>
              </a:buClr>
              <a:buSzPct val="100000"/>
              <a:buFont typeface="Lucida Grande"/>
              <a:buChar char="&gt;"/>
            </a:pPr>
            <a:r>
              <a:rPr lang="fr-FR" b="1" u="sng" dirty="0">
                <a:solidFill>
                  <a:srgbClr val="0C5076"/>
                </a:solidFill>
              </a:rPr>
              <a:t>Etape 1 </a:t>
            </a:r>
            <a:r>
              <a:rPr lang="fr-FR" b="1" dirty="0">
                <a:solidFill>
                  <a:srgbClr val="0C5076"/>
                </a:solidFill>
              </a:rPr>
              <a:t>: découvrir les formations et élaborer son projet d’orientation</a:t>
            </a:r>
          </a:p>
          <a:p>
            <a:pPr marL="177800" indent="-177800" defTabSz="457200">
              <a:spcBef>
                <a:spcPct val="20000"/>
              </a:spcBef>
              <a:spcAft>
                <a:spcPts val="600"/>
              </a:spcAft>
              <a:buClr>
                <a:srgbClr val="FF0000"/>
              </a:buClr>
              <a:buSzPct val="100000"/>
              <a:buFont typeface="Lucida Grande"/>
              <a:buChar char="&gt;"/>
            </a:pPr>
            <a:r>
              <a:rPr lang="fr-FR" b="1" u="sng" dirty="0">
                <a:solidFill>
                  <a:srgbClr val="0C5076"/>
                </a:solidFill>
              </a:rPr>
              <a:t>Etape 2 </a:t>
            </a:r>
            <a:r>
              <a:rPr lang="fr-FR" b="1" dirty="0">
                <a:solidFill>
                  <a:srgbClr val="0C5076"/>
                </a:solidFill>
              </a:rPr>
              <a:t>: s’inscrire, formuler ses vœux et finaliser son dossier</a:t>
            </a:r>
          </a:p>
          <a:p>
            <a:pPr marL="177800" indent="-177800" defTabSz="457200">
              <a:spcBef>
                <a:spcPct val="20000"/>
              </a:spcBef>
              <a:spcAft>
                <a:spcPts val="600"/>
              </a:spcAft>
              <a:buClr>
                <a:srgbClr val="FF0000"/>
              </a:buClr>
              <a:buSzPct val="100000"/>
              <a:buFont typeface="Lucida Grande"/>
              <a:buChar char="&gt;"/>
            </a:pPr>
            <a:r>
              <a:rPr lang="fr-FR" b="1" dirty="0">
                <a:solidFill>
                  <a:srgbClr val="0C5076"/>
                </a:solidFill>
              </a:rPr>
              <a:t>L’examen des vœux par les formations</a:t>
            </a:r>
          </a:p>
          <a:p>
            <a:pPr marL="177800" indent="-177800" defTabSz="457200">
              <a:spcBef>
                <a:spcPct val="20000"/>
              </a:spcBef>
              <a:spcAft>
                <a:spcPts val="600"/>
              </a:spcAft>
              <a:buClr>
                <a:srgbClr val="FF0000"/>
              </a:buClr>
              <a:buSzPct val="100000"/>
              <a:buFont typeface="Lucida Grande"/>
              <a:buChar char="&gt;"/>
            </a:pPr>
            <a:r>
              <a:rPr lang="fr-FR" b="1" u="sng" dirty="0">
                <a:solidFill>
                  <a:srgbClr val="0C5076"/>
                </a:solidFill>
              </a:rPr>
              <a:t>Etape 3 </a:t>
            </a:r>
            <a:r>
              <a:rPr lang="fr-FR" b="1" dirty="0">
                <a:solidFill>
                  <a:srgbClr val="0C5076"/>
                </a:solidFill>
              </a:rPr>
              <a:t>: consulter les réponses des formations et faire ses choix</a:t>
            </a:r>
          </a:p>
          <a:p>
            <a:endParaRPr lang="fr-FR" dirty="0"/>
          </a:p>
          <a:p>
            <a:pPr marL="342900" indent="-342900">
              <a:buFont typeface="+mj-lt"/>
              <a:buAutoNum type="arabicPeriod"/>
            </a:pPr>
            <a:endParaRPr lang="fr-FR" dirty="0"/>
          </a:p>
        </p:txBody>
      </p:sp>
      <p:pic>
        <p:nvPicPr>
          <p:cNvPr id="4" name="Image 3">
            <a:extLst>
              <a:ext uri="{FF2B5EF4-FFF2-40B4-BE49-F238E27FC236}">
                <a16:creationId xmlns:a16="http://schemas.microsoft.com/office/drawing/2014/main" id="{D356A2E5-1006-5CBF-1C53-86B8A4075EF0}"/>
              </a:ext>
            </a:extLst>
          </p:cNvPr>
          <p:cNvPicPr>
            <a:picLocks noChangeAspect="1"/>
          </p:cNvPicPr>
          <p:nvPr/>
        </p:nvPicPr>
        <p:blipFill>
          <a:blip r:embed="rId2"/>
          <a:stretch>
            <a:fillRect/>
          </a:stretch>
        </p:blipFill>
        <p:spPr>
          <a:xfrm>
            <a:off x="7390304" y="5551793"/>
            <a:ext cx="1274174" cy="548688"/>
          </a:xfrm>
          <a:prstGeom prst="rect">
            <a:avLst/>
          </a:prstGeom>
        </p:spPr>
      </p:pic>
    </p:spTree>
    <p:extLst>
      <p:ext uri="{BB962C8B-B14F-4D97-AF65-F5344CB8AC3E}">
        <p14:creationId xmlns:p14="http://schemas.microsoft.com/office/powerpoint/2010/main" val="79267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pPr/>
              <a:t>3</a:t>
            </a:fld>
            <a:endParaRPr lang="fr-FR" dirty="0"/>
          </a:p>
        </p:txBody>
      </p:sp>
      <p:pic>
        <p:nvPicPr>
          <p:cNvPr id="6" name="Image 5" descr="Une image contenant texte, capture d’écran, Police, diagramme&#10;&#10;Description générée automatiquement">
            <a:extLst>
              <a:ext uri="{FF2B5EF4-FFF2-40B4-BE49-F238E27FC236}">
                <a16:creationId xmlns:a16="http://schemas.microsoft.com/office/drawing/2014/main" id="{7E249FA6-60D5-1C07-3A9C-48CDAB034BFD}"/>
              </a:ext>
            </a:extLst>
          </p:cNvPr>
          <p:cNvPicPr>
            <a:picLocks noChangeAspect="1"/>
          </p:cNvPicPr>
          <p:nvPr/>
        </p:nvPicPr>
        <p:blipFill>
          <a:blip r:embed="rId2"/>
          <a:stretch>
            <a:fillRect/>
          </a:stretch>
        </p:blipFill>
        <p:spPr>
          <a:xfrm>
            <a:off x="268448" y="1423098"/>
            <a:ext cx="8607104" cy="4099833"/>
          </a:xfrm>
          <a:prstGeom prst="rect">
            <a:avLst/>
          </a:prstGeom>
        </p:spPr>
      </p:pic>
      <p:pic>
        <p:nvPicPr>
          <p:cNvPr id="7" name="Image 6">
            <a:extLst>
              <a:ext uri="{FF2B5EF4-FFF2-40B4-BE49-F238E27FC236}">
                <a16:creationId xmlns:a16="http://schemas.microsoft.com/office/drawing/2014/main" id="{7A03779B-3081-1C44-3D74-4798D4C92C36}"/>
              </a:ext>
            </a:extLst>
          </p:cNvPr>
          <p:cNvPicPr>
            <a:picLocks noChangeAspect="1"/>
          </p:cNvPicPr>
          <p:nvPr/>
        </p:nvPicPr>
        <p:blipFill>
          <a:blip r:embed="rId3"/>
          <a:stretch>
            <a:fillRect/>
          </a:stretch>
        </p:blipFill>
        <p:spPr>
          <a:xfrm>
            <a:off x="6549086" y="271971"/>
            <a:ext cx="1977730" cy="851655"/>
          </a:xfrm>
          <a:prstGeom prst="rect">
            <a:avLst/>
          </a:prstGeom>
        </p:spPr>
      </p:pic>
    </p:spTree>
    <p:extLst>
      <p:ext uri="{BB962C8B-B14F-4D97-AF65-F5344CB8AC3E}">
        <p14:creationId xmlns:p14="http://schemas.microsoft.com/office/powerpoint/2010/main" val="2059646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ETAPE 1 : DECOUVERTE DES FORMATIONS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4</a:t>
            </a:fld>
            <a:endParaRPr lang="fr-FR" dirty="0">
              <a:solidFill>
                <a:prstClr val="white"/>
              </a:solidFill>
            </a:endParaRPr>
          </a:p>
        </p:txBody>
      </p:sp>
      <p:sp>
        <p:nvSpPr>
          <p:cNvPr id="7" name="Espace réservé du texte 6"/>
          <p:cNvSpPr>
            <a:spLocks noGrp="1"/>
          </p:cNvSpPr>
          <p:nvPr>
            <p:ph type="body" sz="quarter" idx="14"/>
          </p:nvPr>
        </p:nvSpPr>
        <p:spPr/>
        <p:txBody>
          <a:bodyPr vert="horz" lIns="91440" tIns="45720" rIns="91440" bIns="45720" rtlCol="0" anchor="t">
            <a:noAutofit/>
          </a:bodyPr>
          <a:lstStyle/>
          <a:p>
            <a:r>
              <a:rPr lang="fr-FR" dirty="0">
                <a:solidFill>
                  <a:srgbClr val="3D566E"/>
                </a:solidFill>
              </a:rPr>
              <a:t>20 décembre 2023– 17 janvier 2024</a:t>
            </a:r>
          </a:p>
        </p:txBody>
      </p:sp>
      <p:pic>
        <p:nvPicPr>
          <p:cNvPr id="9" name="Image 8" descr="Une image contenant texte, Police, logo, Graphique&#10;&#10;Description générée automatiquement">
            <a:extLst>
              <a:ext uri="{FF2B5EF4-FFF2-40B4-BE49-F238E27FC236}">
                <a16:creationId xmlns:a16="http://schemas.microsoft.com/office/drawing/2014/main" id="{75C48099-813F-CD3B-9864-871F01ACB6B4}"/>
              </a:ext>
            </a:extLst>
          </p:cNvPr>
          <p:cNvPicPr>
            <a:picLocks noChangeAspect="1"/>
          </p:cNvPicPr>
          <p:nvPr/>
        </p:nvPicPr>
        <p:blipFill>
          <a:blip r:embed="rId2"/>
          <a:stretch>
            <a:fillRect/>
          </a:stretch>
        </p:blipFill>
        <p:spPr>
          <a:xfrm>
            <a:off x="7474703" y="5354910"/>
            <a:ext cx="1274090" cy="547280"/>
          </a:xfrm>
          <a:prstGeom prst="rect">
            <a:avLst/>
          </a:prstGeom>
        </p:spPr>
      </p:pic>
    </p:spTree>
    <p:extLst>
      <p:ext uri="{BB962C8B-B14F-4D97-AF65-F5344CB8AC3E}">
        <p14:creationId xmlns:p14="http://schemas.microsoft.com/office/powerpoint/2010/main" val="3534201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5</a:t>
            </a:fld>
            <a:endParaRPr lang="fr-FR" dirty="0">
              <a:solidFill>
                <a:prstClr val="white"/>
              </a:solidFill>
            </a:endParaRPr>
          </a:p>
        </p:txBody>
      </p:sp>
      <p:sp>
        <p:nvSpPr>
          <p:cNvPr id="7" name="Titre 1">
            <a:extLst>
              <a:ext uri="{FF2B5EF4-FFF2-40B4-BE49-F238E27FC236}">
                <a16:creationId xmlns:a16="http://schemas.microsoft.com/office/drawing/2014/main" id="{3FA2FD59-CE47-4150-A898-E6A2AED8DDA5}"/>
              </a:ext>
            </a:extLst>
          </p:cNvPr>
          <p:cNvSpPr>
            <a:spLocks noGrp="1"/>
          </p:cNvSpPr>
          <p:nvPr>
            <p:ph type="title"/>
          </p:nvPr>
        </p:nvSpPr>
        <p:spPr>
          <a:xfrm>
            <a:off x="289583" y="1322785"/>
            <a:ext cx="8424000" cy="720000"/>
          </a:xfrm>
        </p:spPr>
        <p:txBody>
          <a:bodyPr/>
          <a:lstStyle/>
          <a:p>
            <a:r>
              <a:rPr lang="fr-FR" sz="2400" dirty="0"/>
              <a:t>Rechercher des formations sur Parcoursup.fr </a:t>
            </a:r>
          </a:p>
        </p:txBody>
      </p:sp>
      <p:pic>
        <p:nvPicPr>
          <p:cNvPr id="8" name="Image 7">
            <a:extLst>
              <a:ext uri="{FF2B5EF4-FFF2-40B4-BE49-F238E27FC236}">
                <a16:creationId xmlns:a16="http://schemas.microsoft.com/office/drawing/2014/main" id="{2A3DFC98-B427-46D8-BE8C-99DE3F3154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999" y="2057185"/>
            <a:ext cx="5647153" cy="2964756"/>
          </a:xfrm>
          <a:prstGeom prst="rect">
            <a:avLst/>
          </a:prstGeom>
        </p:spPr>
      </p:pic>
      <p:sp>
        <p:nvSpPr>
          <p:cNvPr id="9" name="ZoneTexte 8">
            <a:extLst>
              <a:ext uri="{FF2B5EF4-FFF2-40B4-BE49-F238E27FC236}">
                <a16:creationId xmlns:a16="http://schemas.microsoft.com/office/drawing/2014/main" id="{0638D4BF-20DF-4142-821C-DD5B96AAFDF9}"/>
              </a:ext>
            </a:extLst>
          </p:cNvPr>
          <p:cNvSpPr txBox="1"/>
          <p:nvPr/>
        </p:nvSpPr>
        <p:spPr>
          <a:xfrm>
            <a:off x="6112828" y="2213046"/>
            <a:ext cx="2952328" cy="2653034"/>
          </a:xfrm>
          <a:prstGeom prst="rect">
            <a:avLst/>
          </a:prstGeom>
          <a:noFill/>
        </p:spPr>
        <p:txBody>
          <a:bodyPr wrap="square" rtlCol="0">
            <a:spAutoFit/>
          </a:bodyPr>
          <a:lstStyle/>
          <a:p>
            <a:pPr lvl="0" defTabSz="457200">
              <a:spcBef>
                <a:spcPct val="20000"/>
              </a:spcBef>
              <a:buClr>
                <a:srgbClr val="FF0000"/>
              </a:buClr>
              <a:buSzPct val="100000"/>
              <a:defRPr/>
            </a:pPr>
            <a:r>
              <a:rPr lang="fr-FR" sz="1600" b="1" dirty="0">
                <a:solidFill>
                  <a:srgbClr val="0C5076"/>
                </a:solidFill>
                <a:latin typeface="Calibri"/>
              </a:rPr>
              <a:t>Rechercher par mots clés ou critères de recherche </a:t>
            </a:r>
            <a:r>
              <a:rPr lang="fr-FR" sz="1600" dirty="0">
                <a:solidFill>
                  <a:srgbClr val="0C5076"/>
                </a:solidFill>
                <a:latin typeface="Calibri"/>
              </a:rPr>
              <a:t>(type de formation, spécialité/mention des formations …)</a:t>
            </a:r>
          </a:p>
          <a:p>
            <a:pPr lvl="0" defTabSz="457200">
              <a:spcBef>
                <a:spcPct val="20000"/>
              </a:spcBef>
              <a:buClr>
                <a:srgbClr val="FF0000"/>
              </a:buClr>
              <a:buSzPct val="100000"/>
              <a:defRPr/>
            </a:pPr>
            <a:endParaRPr lang="fr-FR" sz="1600" b="1" dirty="0">
              <a:solidFill>
                <a:srgbClr val="0C5076"/>
              </a:solidFill>
              <a:latin typeface="Calibri"/>
            </a:endParaRPr>
          </a:p>
          <a:p>
            <a:pPr lvl="0" defTabSz="457200">
              <a:spcBef>
                <a:spcPct val="20000"/>
              </a:spcBef>
              <a:buClr>
                <a:srgbClr val="FF0000"/>
              </a:buClr>
              <a:buSzPct val="100000"/>
              <a:defRPr/>
            </a:pPr>
            <a:r>
              <a:rPr lang="fr-FR" sz="1600" b="1" dirty="0">
                <a:solidFill>
                  <a:srgbClr val="0C5076"/>
                </a:solidFill>
                <a:latin typeface="Calibri"/>
              </a:rPr>
              <a:t>Affiner les résultats de recherche en zoomant sur la carte pour afficher les formations dans une zone précise</a:t>
            </a:r>
          </a:p>
        </p:txBody>
      </p:sp>
      <p:pic>
        <p:nvPicPr>
          <p:cNvPr id="2" name="Image 1">
            <a:extLst>
              <a:ext uri="{FF2B5EF4-FFF2-40B4-BE49-F238E27FC236}">
                <a16:creationId xmlns:a16="http://schemas.microsoft.com/office/drawing/2014/main" id="{A8F741DE-F3A1-0A4D-156D-9357118B0E05}"/>
              </a:ext>
            </a:extLst>
          </p:cNvPr>
          <p:cNvPicPr>
            <a:picLocks noChangeAspect="1"/>
          </p:cNvPicPr>
          <p:nvPr/>
        </p:nvPicPr>
        <p:blipFill>
          <a:blip r:embed="rId3"/>
          <a:stretch>
            <a:fillRect/>
          </a:stretch>
        </p:blipFill>
        <p:spPr>
          <a:xfrm>
            <a:off x="7041587" y="311237"/>
            <a:ext cx="1671996" cy="719999"/>
          </a:xfrm>
          <a:prstGeom prst="rect">
            <a:avLst/>
          </a:prstGeom>
        </p:spPr>
      </p:pic>
    </p:spTree>
    <p:extLst>
      <p:ext uri="{BB962C8B-B14F-4D97-AF65-F5344CB8AC3E}">
        <p14:creationId xmlns:p14="http://schemas.microsoft.com/office/powerpoint/2010/main" val="3396620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6</a:t>
            </a:fld>
            <a:endParaRPr lang="fr-FR" dirty="0">
              <a:solidFill>
                <a:prstClr val="white"/>
              </a:solidFill>
            </a:endParaRPr>
          </a:p>
        </p:txBody>
      </p:sp>
      <p:pic>
        <p:nvPicPr>
          <p:cNvPr id="3" name="Image 2">
            <a:extLst>
              <a:ext uri="{FF2B5EF4-FFF2-40B4-BE49-F238E27FC236}">
                <a16:creationId xmlns:a16="http://schemas.microsoft.com/office/drawing/2014/main" id="{F7577034-8DCA-CD4E-34F5-E835FB6CF8DC}"/>
              </a:ext>
            </a:extLst>
          </p:cNvPr>
          <p:cNvPicPr>
            <a:picLocks noChangeAspect="1"/>
          </p:cNvPicPr>
          <p:nvPr/>
        </p:nvPicPr>
        <p:blipFill>
          <a:blip r:embed="rId2"/>
          <a:stretch>
            <a:fillRect/>
          </a:stretch>
        </p:blipFill>
        <p:spPr>
          <a:xfrm>
            <a:off x="136775" y="1401904"/>
            <a:ext cx="8870449" cy="4054191"/>
          </a:xfrm>
          <a:prstGeom prst="rect">
            <a:avLst/>
          </a:prstGeom>
        </p:spPr>
      </p:pic>
      <p:pic>
        <p:nvPicPr>
          <p:cNvPr id="6" name="Image 5">
            <a:extLst>
              <a:ext uri="{FF2B5EF4-FFF2-40B4-BE49-F238E27FC236}">
                <a16:creationId xmlns:a16="http://schemas.microsoft.com/office/drawing/2014/main" id="{43ACE0D7-FB6A-5A4F-7BAB-D1F6918C8AC1}"/>
              </a:ext>
            </a:extLst>
          </p:cNvPr>
          <p:cNvPicPr>
            <a:picLocks noChangeAspect="1"/>
          </p:cNvPicPr>
          <p:nvPr/>
        </p:nvPicPr>
        <p:blipFill>
          <a:blip r:embed="rId3"/>
          <a:stretch>
            <a:fillRect/>
          </a:stretch>
        </p:blipFill>
        <p:spPr>
          <a:xfrm>
            <a:off x="6732211" y="246593"/>
            <a:ext cx="1981372" cy="847417"/>
          </a:xfrm>
          <a:prstGeom prst="rect">
            <a:avLst/>
          </a:prstGeom>
        </p:spPr>
      </p:pic>
    </p:spTree>
    <p:extLst>
      <p:ext uri="{BB962C8B-B14F-4D97-AF65-F5344CB8AC3E}">
        <p14:creationId xmlns:p14="http://schemas.microsoft.com/office/powerpoint/2010/main" val="1016635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a:extLst>
              <a:ext uri="{FF2B5EF4-FFF2-40B4-BE49-F238E27FC236}">
                <a16:creationId xmlns:a16="http://schemas.microsoft.com/office/drawing/2014/main" id="{D2C2EB1D-9E1C-4B9D-94CD-943F6EC3F9C5}"/>
              </a:ext>
            </a:extLst>
          </p:cNvPr>
          <p:cNvSpPr txBox="1">
            <a:spLocks/>
          </p:cNvSpPr>
          <p:nvPr/>
        </p:nvSpPr>
        <p:spPr>
          <a:xfrm>
            <a:off x="395536" y="1498491"/>
            <a:ext cx="8532808" cy="432048"/>
          </a:xfrm>
          <a:prstGeom prst="rect">
            <a:avLst/>
          </a:prstGeom>
        </p:spPr>
        <p:txBody>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2550">
                <a:latin typeface="+mj-lt"/>
                <a:ea typeface="+mj-ea"/>
                <a:cs typeface="+mj-cs"/>
              </a:rPr>
              <a:t>Consulter les résultats de recherche </a:t>
            </a:r>
          </a:p>
        </p:txBody>
      </p:sp>
      <p:sp>
        <p:nvSpPr>
          <p:cNvPr id="5" name="Espace réservé du texte 4">
            <a:extLst>
              <a:ext uri="{FF2B5EF4-FFF2-40B4-BE49-F238E27FC236}">
                <a16:creationId xmlns:a16="http://schemas.microsoft.com/office/drawing/2014/main" id="{D323A03B-40B1-4649-847C-8095863A3FD9}"/>
              </a:ext>
            </a:extLst>
          </p:cNvPr>
          <p:cNvSpPr txBox="1">
            <a:spLocks/>
          </p:cNvSpPr>
          <p:nvPr/>
        </p:nvSpPr>
        <p:spPr>
          <a:xfrm>
            <a:off x="179511" y="2054058"/>
            <a:ext cx="2850407" cy="3432342"/>
          </a:xfrm>
          <a:prstGeom prst="rect">
            <a:avLst/>
          </a:prstGeom>
        </p:spPr>
        <p:txBody>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sz="1400" b="1" dirty="0">
                <a:latin typeface="Calibri"/>
              </a:rPr>
              <a:t>Pour chaque formation trouvée :</a:t>
            </a:r>
          </a:p>
          <a:p>
            <a:pPr>
              <a:defRPr/>
            </a:pPr>
            <a:endParaRPr lang="fr-FR" sz="1400" b="1" dirty="0">
              <a:latin typeface="Calibri"/>
            </a:endParaRPr>
          </a:p>
          <a:p>
            <a:pPr marL="169863" lvl="1">
              <a:defRPr/>
            </a:pPr>
            <a:r>
              <a:rPr lang="fr-FR" sz="1100" dirty="0">
                <a:solidFill>
                  <a:srgbClr val="0C5076"/>
                </a:solidFill>
                <a:latin typeface="Calibri"/>
              </a:rPr>
              <a:t>Le </a:t>
            </a:r>
            <a:r>
              <a:rPr lang="fr-FR" sz="1100" b="1" dirty="0">
                <a:solidFill>
                  <a:srgbClr val="0C5076"/>
                </a:solidFill>
                <a:latin typeface="Calibri"/>
              </a:rPr>
              <a:t>nombre de places </a:t>
            </a:r>
            <a:r>
              <a:rPr lang="fr-FR" sz="1100" dirty="0">
                <a:solidFill>
                  <a:srgbClr val="0C5076"/>
                </a:solidFill>
                <a:latin typeface="Calibri"/>
              </a:rPr>
              <a:t>disponibles en 2024(visible à partir du 17 janvier 2024) </a:t>
            </a:r>
          </a:p>
          <a:p>
            <a:pPr marL="169863" lvl="1">
              <a:defRPr/>
            </a:pPr>
            <a:endParaRPr lang="fr-FR" sz="1100" dirty="0">
              <a:solidFill>
                <a:srgbClr val="0C5076"/>
              </a:solidFill>
              <a:latin typeface="Calibri"/>
            </a:endParaRPr>
          </a:p>
          <a:p>
            <a:pPr marL="169863" lvl="1">
              <a:defRPr/>
            </a:pPr>
            <a:r>
              <a:rPr lang="fr-FR" sz="1100" dirty="0">
                <a:solidFill>
                  <a:srgbClr val="0C5076"/>
                </a:solidFill>
                <a:latin typeface="Calibri"/>
              </a:rPr>
              <a:t>Le </a:t>
            </a:r>
            <a:r>
              <a:rPr lang="fr-FR" sz="1100" b="1" dirty="0">
                <a:solidFill>
                  <a:srgbClr val="0C5076"/>
                </a:solidFill>
                <a:latin typeface="Calibri"/>
              </a:rPr>
              <a:t>taux d'accès </a:t>
            </a:r>
            <a:r>
              <a:rPr lang="fr-FR" sz="1100" dirty="0">
                <a:solidFill>
                  <a:srgbClr val="0C5076"/>
                </a:solidFill>
                <a:latin typeface="Calibri"/>
              </a:rPr>
              <a:t>en 2023, c'est à dire la proportion de candidats ayant reçu une proposition d'admission en phase principale</a:t>
            </a:r>
          </a:p>
          <a:p>
            <a:pPr marL="169863" lvl="1">
              <a:defRPr/>
            </a:pPr>
            <a:endParaRPr lang="fr-FR" sz="1100" dirty="0">
              <a:solidFill>
                <a:srgbClr val="0C5076"/>
              </a:solidFill>
              <a:latin typeface="Calibri"/>
            </a:endParaRPr>
          </a:p>
          <a:p>
            <a:pPr marL="169863" lvl="1">
              <a:defRPr/>
            </a:pPr>
            <a:r>
              <a:rPr lang="fr-FR" sz="1100" dirty="0">
                <a:solidFill>
                  <a:srgbClr val="0C5076"/>
                </a:solidFill>
                <a:latin typeface="Calibri"/>
              </a:rPr>
              <a:t>Le </a:t>
            </a:r>
            <a:r>
              <a:rPr lang="fr-FR" sz="1100" b="1" dirty="0">
                <a:solidFill>
                  <a:srgbClr val="0C5076"/>
                </a:solidFill>
                <a:latin typeface="Calibri"/>
              </a:rPr>
              <a:t>pourcentage de candidats  admis selon le type de baccalauréat </a:t>
            </a:r>
            <a:r>
              <a:rPr lang="fr-FR" sz="1100" dirty="0">
                <a:solidFill>
                  <a:srgbClr val="0C5076"/>
                </a:solidFill>
                <a:latin typeface="Calibri"/>
              </a:rPr>
              <a:t>en 2023</a:t>
            </a:r>
          </a:p>
          <a:p>
            <a:pPr marL="169863" lvl="1">
              <a:defRPr/>
            </a:pPr>
            <a:endParaRPr lang="fr-FR" sz="1100" dirty="0">
              <a:solidFill>
                <a:srgbClr val="0C5076"/>
              </a:solidFill>
              <a:latin typeface="Calibri"/>
            </a:endParaRPr>
          </a:p>
          <a:p>
            <a:pPr marL="180975" lvl="1">
              <a:defRPr/>
            </a:pPr>
            <a:r>
              <a:rPr lang="fr-FR" sz="1100" dirty="0">
                <a:solidFill>
                  <a:srgbClr val="0C5076"/>
                </a:solidFill>
                <a:latin typeface="Calibri"/>
              </a:rPr>
              <a:t>Des </a:t>
            </a:r>
            <a:r>
              <a:rPr lang="fr-FR" sz="1100" b="1" dirty="0">
                <a:solidFill>
                  <a:srgbClr val="0C5076"/>
                </a:solidFill>
                <a:latin typeface="Calibri"/>
              </a:rPr>
              <a:t>suggestions de formations similaires </a:t>
            </a:r>
            <a:r>
              <a:rPr lang="fr-FR" sz="1100" dirty="0">
                <a:solidFill>
                  <a:srgbClr val="0C5076"/>
                </a:solidFill>
                <a:latin typeface="Calibri"/>
              </a:rPr>
              <a:t>pour élargir vos choix</a:t>
            </a:r>
          </a:p>
          <a:p>
            <a:pPr marL="180975" lvl="1">
              <a:defRPr/>
            </a:pPr>
            <a:endParaRPr lang="fr-FR" sz="1100" dirty="0">
              <a:solidFill>
                <a:srgbClr val="0C5076"/>
              </a:solidFill>
              <a:latin typeface="Calibri"/>
            </a:endParaRPr>
          </a:p>
          <a:p>
            <a:pPr marL="180975" lvl="1">
              <a:defRPr/>
            </a:pPr>
            <a:r>
              <a:rPr lang="fr-FR" sz="1100" b="1" dirty="0">
                <a:solidFill>
                  <a:srgbClr val="0C5076"/>
                </a:solidFill>
                <a:latin typeface="Calibri"/>
              </a:rPr>
              <a:t>Un lien pour accéder à la fiche détaillée de la formation</a:t>
            </a:r>
          </a:p>
          <a:p>
            <a:endParaRPr lang="fr-FR" sz="1200" dirty="0"/>
          </a:p>
        </p:txBody>
      </p:sp>
      <p:pic>
        <p:nvPicPr>
          <p:cNvPr id="6" name="Picture 3">
            <a:extLst>
              <a:ext uri="{FF2B5EF4-FFF2-40B4-BE49-F238E27FC236}">
                <a16:creationId xmlns:a16="http://schemas.microsoft.com/office/drawing/2014/main" id="{B2D2075E-7BB0-4D64-B064-8BEB7F267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6465" y="2304023"/>
            <a:ext cx="5632736" cy="30933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 1">
            <a:extLst>
              <a:ext uri="{FF2B5EF4-FFF2-40B4-BE49-F238E27FC236}">
                <a16:creationId xmlns:a16="http://schemas.microsoft.com/office/drawing/2014/main" id="{EB8D006C-6A14-8981-D6E6-DEA893369DC8}"/>
              </a:ext>
            </a:extLst>
          </p:cNvPr>
          <p:cNvPicPr>
            <a:picLocks noChangeAspect="1"/>
          </p:cNvPicPr>
          <p:nvPr/>
        </p:nvPicPr>
        <p:blipFill>
          <a:blip r:embed="rId3"/>
          <a:stretch>
            <a:fillRect/>
          </a:stretch>
        </p:blipFill>
        <p:spPr>
          <a:xfrm>
            <a:off x="395536" y="277590"/>
            <a:ext cx="1981372" cy="847417"/>
          </a:xfrm>
          <a:prstGeom prst="rect">
            <a:avLst/>
          </a:prstGeom>
        </p:spPr>
      </p:pic>
    </p:spTree>
    <p:extLst>
      <p:ext uri="{BB962C8B-B14F-4D97-AF65-F5344CB8AC3E}">
        <p14:creationId xmlns:p14="http://schemas.microsoft.com/office/powerpoint/2010/main" val="775874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757250"/>
            <a:ext cx="8208913" cy="562500"/>
          </a:xfrm>
        </p:spPr>
        <p:txBody>
          <a:bodyPr/>
          <a:lstStyle/>
          <a:p>
            <a:r>
              <a:rPr lang="fr-FR" sz="2200" dirty="0"/>
              <a:t>S’inscrire sur Parcoursup </a:t>
            </a:r>
          </a:p>
        </p:txBody>
      </p:sp>
      <p:sp>
        <p:nvSpPr>
          <p:cNvPr id="3" name="Espace réservé du contenu 2"/>
          <p:cNvSpPr>
            <a:spLocks noGrp="1"/>
          </p:cNvSpPr>
          <p:nvPr>
            <p:ph sz="quarter" idx="4294967295"/>
          </p:nvPr>
        </p:nvSpPr>
        <p:spPr>
          <a:xfrm>
            <a:off x="467542" y="2276872"/>
            <a:ext cx="8208914" cy="3327300"/>
          </a:xfrm>
        </p:spPr>
        <p:txBody>
          <a:bodyPr/>
          <a:lstStyle/>
          <a:p>
            <a:pPr marL="285750" indent="-285750" algn="just"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Une adresse mail valide et consultée régulièrement : </a:t>
            </a:r>
            <a:r>
              <a:rPr lang="fr-FR" sz="1400" dirty="0">
                <a:solidFill>
                  <a:schemeClr val="bg1"/>
                </a:solidFill>
              </a:rPr>
              <a:t> </a:t>
            </a:r>
            <a:r>
              <a:rPr lang="fr-FR" sz="1400" dirty="0">
                <a:solidFill>
                  <a:schemeClr val="accent1"/>
                </a:solidFill>
              </a:rPr>
              <a:t>pour échanger et recevoir les informations sur votre dossier</a:t>
            </a:r>
          </a:p>
          <a:p>
            <a:pPr algn="just" defTabSz="457200">
              <a:spcBef>
                <a:spcPts val="600"/>
              </a:spcBef>
              <a:spcAft>
                <a:spcPts val="600"/>
              </a:spcAft>
              <a:buClr>
                <a:srgbClr val="FF0000"/>
              </a:buClr>
              <a:buSzPct val="100000"/>
            </a:pPr>
            <a:endParaRPr lang="fr-FR" sz="1400" dirty="0">
              <a:solidFill>
                <a:srgbClr val="3D566E"/>
              </a:solidFill>
            </a:endParaRPr>
          </a:p>
          <a:p>
            <a:pPr marL="285750" indent="-285750" algn="just"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L’INE</a:t>
            </a:r>
            <a:r>
              <a:rPr lang="fr-FR" sz="1400" b="1" dirty="0">
                <a:solidFill>
                  <a:srgbClr val="3D566E"/>
                </a:solidFill>
              </a:rPr>
              <a:t> </a:t>
            </a:r>
            <a:r>
              <a:rPr lang="fr-FR" sz="1400" dirty="0">
                <a:solidFill>
                  <a:schemeClr val="accent1"/>
                </a:solidFill>
              </a:rPr>
              <a:t>(identifiant national élève) : sur les bulletins scolaires ou le relevé de notes des épreuves anticipées du baccalauréat. </a:t>
            </a:r>
          </a:p>
          <a:p>
            <a:pPr algn="just" defTabSz="457200">
              <a:spcBef>
                <a:spcPts val="600"/>
              </a:spcBef>
              <a:spcAft>
                <a:spcPts val="600"/>
              </a:spcAft>
              <a:buClr>
                <a:srgbClr val="FF0000"/>
              </a:buClr>
              <a:buSzPct val="100000"/>
            </a:pPr>
            <a:r>
              <a:rPr lang="fr-FR" sz="1400" b="1" dirty="0">
                <a:solidFill>
                  <a:schemeClr val="accent1"/>
                </a:solidFill>
              </a:rPr>
              <a:t>À noter pour les lycées français à l’étranger </a:t>
            </a:r>
            <a:r>
              <a:rPr lang="fr-FR" sz="1400" dirty="0">
                <a:solidFill>
                  <a:schemeClr val="accent1"/>
                </a:solidFill>
              </a:rPr>
              <a:t>: l’établissement fournit l’identifiant à utiliser pour créer son dossier.</a:t>
            </a:r>
          </a:p>
          <a:p>
            <a:pPr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4" name="Rectangle à coins arrondis 6">
            <a:extLst>
              <a:ext uri="{FF2B5EF4-FFF2-40B4-BE49-F238E27FC236}">
                <a16:creationId xmlns:a16="http://schemas.microsoft.com/office/drawing/2014/main" id="{E56E5DD1-54B1-42E8-B0C1-E07FC118E1D7}"/>
              </a:ext>
            </a:extLst>
          </p:cNvPr>
          <p:cNvSpPr/>
          <p:nvPr/>
        </p:nvSpPr>
        <p:spPr>
          <a:xfrm>
            <a:off x="6115796" y="1052736"/>
            <a:ext cx="255509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r-FR" sz="1400" b="1" dirty="0">
                <a:solidFill>
                  <a:srgbClr val="000091"/>
                </a:solidFill>
                <a:latin typeface="Arial"/>
              </a:rPr>
              <a:t>À partir du 17 janvier 2024</a:t>
            </a:r>
          </a:p>
        </p:txBody>
      </p:sp>
      <p:sp>
        <p:nvSpPr>
          <p:cNvPr id="5" name="Rectangle à coins arrondis 4"/>
          <p:cNvSpPr/>
          <p:nvPr/>
        </p:nvSpPr>
        <p:spPr>
          <a:xfrm>
            <a:off x="467542" y="4411763"/>
            <a:ext cx="8288279"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a:lnSpc>
                <a:spcPct val="90000"/>
              </a:lnSpc>
              <a:buSzPct val="100000"/>
              <a:defRPr/>
            </a:pPr>
            <a:r>
              <a:rPr lang="fr-FR" sz="1300" b="1" i="1" dirty="0">
                <a:solidFill>
                  <a:srgbClr val="FFFFFF"/>
                </a:solidFill>
                <a:latin typeface="Arial"/>
              </a:rPr>
              <a:t>Conseil aux parents ou tuteurs légaux </a:t>
            </a:r>
            <a:r>
              <a:rPr lang="fr-FR" sz="1300" b="1" dirty="0">
                <a:solidFill>
                  <a:srgbClr val="FFFFFF"/>
                </a:solidFill>
                <a:latin typeface="Arial"/>
              </a:rPr>
              <a:t>: </a:t>
            </a:r>
            <a:r>
              <a:rPr lang="fr-FR" sz="1300" dirty="0">
                <a:solidFill>
                  <a:srgbClr val="FFFFFF"/>
                </a:solidFill>
                <a:latin typeface="Arial"/>
              </a:rPr>
              <a:t>vous pouvez également renseigner votre email et numéro de portable dans le dossier de votre enfant pour recevoir messages et alertes Parcoursup. Vous pourrez également recevoir des formations qui organisent des épreuves écrites/orales le rappel des échéances. </a:t>
            </a:r>
          </a:p>
        </p:txBody>
      </p:sp>
      <p:sp>
        <p:nvSpPr>
          <p:cNvPr id="9" name="Rectangle à coins arrondis 8"/>
          <p:cNvSpPr/>
          <p:nvPr/>
        </p:nvSpPr>
        <p:spPr>
          <a:xfrm>
            <a:off x="468358" y="2751827"/>
            <a:ext cx="8352928" cy="394994"/>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a:lnSpc>
                <a:spcPct val="90000"/>
              </a:lnSpc>
              <a:buSzPct val="100000"/>
            </a:pPr>
            <a:r>
              <a:rPr lang="fr-FR" sz="1300" b="1" i="1" dirty="0">
                <a:solidFill>
                  <a:srgbClr val="FFFFFF"/>
                </a:solidFill>
                <a:latin typeface="Arial"/>
              </a:rPr>
              <a:t>Important : renseignez un numéro de portable pour recevoir les alertes envoyées par la plateforme. </a:t>
            </a:r>
          </a:p>
        </p:txBody>
      </p:sp>
      <p:pic>
        <p:nvPicPr>
          <p:cNvPr id="7" name="Image 6">
            <a:extLst>
              <a:ext uri="{FF2B5EF4-FFF2-40B4-BE49-F238E27FC236}">
                <a16:creationId xmlns:a16="http://schemas.microsoft.com/office/drawing/2014/main" id="{3AB8A928-E20E-4201-D51B-14CB1991706C}"/>
              </a:ext>
            </a:extLst>
          </p:cNvPr>
          <p:cNvPicPr>
            <a:picLocks noChangeAspect="1"/>
          </p:cNvPicPr>
          <p:nvPr/>
        </p:nvPicPr>
        <p:blipFill>
          <a:blip r:embed="rId2"/>
          <a:stretch>
            <a:fillRect/>
          </a:stretch>
        </p:blipFill>
        <p:spPr>
          <a:xfrm>
            <a:off x="6402656" y="144414"/>
            <a:ext cx="1981372" cy="847417"/>
          </a:xfrm>
          <a:prstGeom prst="rect">
            <a:avLst/>
          </a:prstGeom>
        </p:spPr>
      </p:pic>
    </p:spTree>
    <p:extLst>
      <p:ext uri="{BB962C8B-B14F-4D97-AF65-F5344CB8AC3E}">
        <p14:creationId xmlns:p14="http://schemas.microsoft.com/office/powerpoint/2010/main" val="74490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6" y="1700808"/>
            <a:ext cx="8496943" cy="4104456"/>
          </a:xfrm>
        </p:spPr>
        <p:txBody>
          <a:bodyPr>
            <a:noAutofit/>
          </a:bodyPr>
          <a:lstStyle/>
          <a:p>
            <a:pPr marL="285750" indent="-285750" algn="just">
              <a:buClr>
                <a:schemeClr val="bg2"/>
              </a:buClr>
              <a:buFont typeface="Courier New" panose="02070309020205020404" pitchFamily="49" charset="0"/>
              <a:buChar char="o"/>
            </a:pPr>
            <a:r>
              <a:rPr lang="fr-FR" sz="1400" dirty="0">
                <a:solidFill>
                  <a:schemeClr val="accent1"/>
                </a:solidFill>
              </a:rPr>
              <a:t>Jusqu’à </a:t>
            </a:r>
            <a:r>
              <a:rPr lang="fr-FR" sz="1400" b="1" dirty="0">
                <a:solidFill>
                  <a:schemeClr val="bg1"/>
                </a:solidFill>
                <a:highlight>
                  <a:srgbClr val="0000FF"/>
                </a:highlight>
              </a:rPr>
              <a:t>10 vœux et 10 vœux supplémentaires</a:t>
            </a:r>
            <a:r>
              <a:rPr lang="fr-FR" sz="1400" dirty="0">
                <a:solidFill>
                  <a:schemeClr val="accent1"/>
                </a:solidFill>
              </a:rPr>
              <a:t> pour des formations en apprentissage</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dirty="0">
                <a:solidFill>
                  <a:schemeClr val="accent1"/>
                </a:solidFill>
              </a:rPr>
              <a:t>Possibilité de faire </a:t>
            </a:r>
            <a:r>
              <a:rPr lang="fr-FR" sz="1400" b="1" dirty="0">
                <a:solidFill>
                  <a:schemeClr val="bg1"/>
                </a:solidFill>
                <a:highlight>
                  <a:srgbClr val="0000FF"/>
                </a:highlight>
              </a:rPr>
              <a:t>des sous-vœux pour certaines filières</a:t>
            </a:r>
            <a:r>
              <a:rPr lang="fr-FR" sz="1400" dirty="0">
                <a:solidFill>
                  <a:schemeClr val="accent1"/>
                </a:solidFill>
              </a:rPr>
              <a:t> (classes prépa, BTS, BUT, école de commerce, d'ingénieurs, IFSI…) </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Les vœux sont formulés librement par les candidats (pas de classement par ordre de priorité) </a:t>
            </a:r>
            <a:r>
              <a:rPr lang="fr-FR" sz="1400" dirty="0">
                <a:solidFill>
                  <a:schemeClr val="accent1"/>
                </a:solidFill>
              </a:rPr>
              <a:t>: une réponse pour chaque vœu formulé</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La date de formulation du vœu n’est pas prise en compte </a:t>
            </a:r>
            <a:r>
              <a:rPr lang="fr-FR" sz="1400" dirty="0">
                <a:solidFill>
                  <a:schemeClr val="accent1"/>
                </a:solidFill>
              </a:rPr>
              <a:t>pour l’examen du dossier </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Chaque formation n’a connaissance que des vœux formulés pour elle </a:t>
            </a:r>
            <a:br>
              <a:rPr lang="fr-FR" sz="1400" b="1" dirty="0">
                <a:solidFill>
                  <a:schemeClr val="bg1"/>
                </a:solidFill>
                <a:highlight>
                  <a:srgbClr val="0000FF"/>
                </a:highlight>
              </a:rPr>
            </a:br>
            <a:r>
              <a:rPr lang="fr-FR" sz="1400" dirty="0">
                <a:solidFill>
                  <a:schemeClr val="accent1"/>
                </a:solidFill>
              </a:rPr>
              <a:t>(elle ne connait pas les autres vœux formulés  par les candidats)</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Quand un candidat accepte une formation, il a toujours la possibilité de conserver des vœux pour lesquels il est en liste d’attente </a:t>
            </a:r>
            <a:r>
              <a:rPr lang="fr-FR" sz="1400" dirty="0">
                <a:solidFill>
                  <a:schemeClr val="accent1"/>
                </a:solidFill>
              </a:rPr>
              <a:t>et qui l’intéressent davantage</a:t>
            </a:r>
            <a:endParaRPr lang="fr-FR" sz="1400" dirty="0"/>
          </a:p>
        </p:txBody>
      </p:sp>
      <p:sp>
        <p:nvSpPr>
          <p:cNvPr id="6" name="Espace réservé du numéro de diapositive 5"/>
          <p:cNvSpPr>
            <a:spLocks noGrp="1"/>
          </p:cNvSpPr>
          <p:nvPr>
            <p:ph type="sldNum" sz="quarter" idx="12"/>
          </p:nvPr>
        </p:nvSpPr>
        <p:spPr>
          <a:xfrm>
            <a:off x="7596336" y="5640750"/>
            <a:ext cx="1170000" cy="360000"/>
          </a:xfrm>
        </p:spPr>
        <p:txBody>
          <a:bodyPr/>
          <a:lstStyle/>
          <a:p>
            <a:pPr defTabSz="914400"/>
            <a:fld id="{733122C9-A0B9-462F-8757-0847AD287B63}" type="slidenum">
              <a:rPr lang="fr-FR">
                <a:latin typeface="Arial"/>
              </a:rPr>
              <a:pPr defTabSz="914400"/>
              <a:t>9</a:t>
            </a:fld>
            <a:endParaRPr lang="fr-FR" dirty="0">
              <a:latin typeface="Arial"/>
            </a:endParaRPr>
          </a:p>
        </p:txBody>
      </p:sp>
      <p:sp>
        <p:nvSpPr>
          <p:cNvPr id="2" name="Rectangle à coins arrondis 6">
            <a:extLst>
              <a:ext uri="{FF2B5EF4-FFF2-40B4-BE49-F238E27FC236}">
                <a16:creationId xmlns:a16="http://schemas.microsoft.com/office/drawing/2014/main" id="{55AD3F10-A19C-E585-9AE7-4D63D855983E}"/>
              </a:ext>
            </a:extLst>
          </p:cNvPr>
          <p:cNvSpPr/>
          <p:nvPr/>
        </p:nvSpPr>
        <p:spPr>
          <a:xfrm>
            <a:off x="5508105" y="1052736"/>
            <a:ext cx="316835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r-FR" sz="1400" b="1" dirty="0">
                <a:solidFill>
                  <a:srgbClr val="000091"/>
                </a:solidFill>
                <a:latin typeface="Arial"/>
              </a:rPr>
              <a:t>Les principales règles à retenir</a:t>
            </a:r>
          </a:p>
        </p:txBody>
      </p:sp>
      <p:pic>
        <p:nvPicPr>
          <p:cNvPr id="4" name="Image 3">
            <a:extLst>
              <a:ext uri="{FF2B5EF4-FFF2-40B4-BE49-F238E27FC236}">
                <a16:creationId xmlns:a16="http://schemas.microsoft.com/office/drawing/2014/main" id="{4A621C6E-DCEA-909F-1444-B94479333382}"/>
              </a:ext>
            </a:extLst>
          </p:cNvPr>
          <p:cNvPicPr>
            <a:picLocks noChangeAspect="1"/>
          </p:cNvPicPr>
          <p:nvPr/>
        </p:nvPicPr>
        <p:blipFill>
          <a:blip r:embed="rId2"/>
          <a:stretch>
            <a:fillRect/>
          </a:stretch>
        </p:blipFill>
        <p:spPr>
          <a:xfrm>
            <a:off x="6679588" y="114857"/>
            <a:ext cx="1981372" cy="847417"/>
          </a:xfrm>
          <a:prstGeom prst="rect">
            <a:avLst/>
          </a:prstGeom>
        </p:spPr>
      </p:pic>
    </p:spTree>
    <p:extLst>
      <p:ext uri="{BB962C8B-B14F-4D97-AF65-F5344CB8AC3E}">
        <p14:creationId xmlns:p14="http://schemas.microsoft.com/office/powerpoint/2010/main" val="679528401"/>
      </p:ext>
    </p:extLst>
  </p:cSld>
  <p:clrMapOvr>
    <a:masterClrMapping/>
  </p:clrMapOvr>
</p:sld>
</file>

<file path=ppt/theme/theme1.xml><?xml version="1.0" encoding="utf-8"?>
<a:theme xmlns:a="http://schemas.openxmlformats.org/drawingml/2006/main" name="1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1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14002</TotalTime>
  <Words>1179</Words>
  <Application>Microsoft Office PowerPoint</Application>
  <PresentationFormat>Affichage à l'écran (4:3)</PresentationFormat>
  <Paragraphs>133</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11</vt:i4>
      </vt:variant>
      <vt:variant>
        <vt:lpstr>Titres des diapositives</vt:lpstr>
      </vt:variant>
      <vt:variant>
        <vt:i4>18</vt:i4>
      </vt:variant>
    </vt:vector>
  </HeadingPairs>
  <TitlesOfParts>
    <vt:vector size="34" baseType="lpstr">
      <vt:lpstr>Arial</vt:lpstr>
      <vt:lpstr>Arial-ItalicMT</vt:lpstr>
      <vt:lpstr>Calibri</vt:lpstr>
      <vt:lpstr>Courier New</vt:lpstr>
      <vt:lpstr>Lucida Grande</vt:lpstr>
      <vt:lpstr>1_pages de contenus</vt:lpstr>
      <vt:lpstr>pages de contenus</vt:lpstr>
      <vt:lpstr>page de presentation et de partie</vt:lpstr>
      <vt:lpstr>page de sous-partie</vt:lpstr>
      <vt:lpstr>1_page de sous-partie</vt:lpstr>
      <vt:lpstr>2_page de sous-partie</vt:lpstr>
      <vt:lpstr>2_pages de contenus</vt:lpstr>
      <vt:lpstr>3_pages de contenus</vt:lpstr>
      <vt:lpstr>4_pages de contenus</vt:lpstr>
      <vt:lpstr>5_pages de contenus</vt:lpstr>
      <vt:lpstr>OPÉRATEURS</vt:lpstr>
      <vt:lpstr>Présentation PowerPoint</vt:lpstr>
      <vt:lpstr>sommaire</vt:lpstr>
      <vt:lpstr>Présentation PowerPoint</vt:lpstr>
      <vt:lpstr>ETAPE 1 : DECOUVERTE DES FORMATIONS</vt:lpstr>
      <vt:lpstr>Rechercher des formations sur Parcoursup.fr </vt:lpstr>
      <vt:lpstr>Présentation PowerPoint</vt:lpstr>
      <vt:lpstr>Présentation PowerPoint</vt:lpstr>
      <vt:lpstr>S’inscrire sur Parcoursup </vt:lpstr>
      <vt:lpstr>Présentation PowerPoint</vt:lpstr>
      <vt:lpstr>Présentation PowerPoint</vt:lpstr>
      <vt:lpstr>Présentation PowerPoint</vt:lpstr>
      <vt:lpstr>Finaliser son dossier  et confirmer ses vœux  </vt:lpstr>
      <vt:lpstr>Présentation PowerPoint</vt:lpstr>
      <vt:lpstr>Présentation PowerPoint</vt:lpstr>
      <vt:lpstr>Présentation PowerPoint</vt:lpstr>
      <vt:lpstr>les réponses des formations</vt:lpstr>
      <vt:lpstr>Inscription dans son établissement  d’accueil </vt:lpstr>
      <vt:lpstr>Des services pour vous informer et répondre à vos questions tout au long de la procédure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J BORG</cp:lastModifiedBy>
  <cp:revision>792</cp:revision>
  <cp:lastPrinted>2019-01-03T12:57:04Z</cp:lastPrinted>
  <dcterms:created xsi:type="dcterms:W3CDTF">2015-02-04T10:43:31Z</dcterms:created>
  <dcterms:modified xsi:type="dcterms:W3CDTF">2024-01-22T12:48:39Z</dcterms:modified>
</cp:coreProperties>
</file>